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Proxima Nova" panose="02000506030000020004"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6"/>
    <p:restoredTop sz="94694"/>
  </p:normalViewPr>
  <p:slideViewPr>
    <p:cSldViewPr snapToGrid="0">
      <p:cViewPr varScale="1">
        <p:scale>
          <a:sx n="161" d="100"/>
          <a:sy n="161" d="100"/>
        </p:scale>
        <p:origin x="1488"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527fcda00b_0_1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527fcda00b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527fcda00b_0_1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527fcda00b_0_1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27fcda00b_0_1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527fcda00b_0_1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0a81f303e8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0a81f303e8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Going downwards any domain is optional. Going horizontally different reduce product are possible.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0a81f303e8_0_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0a81f303e8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527fcda00b_0_1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527fcda00b_0_1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0a81f303e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0a81f303e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a81f303e8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a81f303e8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eBPF programs are event-driven and are run when the kernel or an application passes a certain hook point. Pre-defined hooks include system calls, function entry/exit, kernel tracepoints, network events, and several others. If a predefined hook does not exist for a particular need, it is possible to create a kernel probe (kprobe) or user probe (uprobe) to attach eBPF programs almost anywhere in kernel or user applications.</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r>
              <a:rPr lang="en"/>
              <a:t>The process loading the eBPF program (via bpf() syscall) holds the required capabilities (privileges). Unless unprivileged eBPF is enabled, only privileged processes can load eBPF programs.</a:t>
            </a:r>
            <a:endParaRPr/>
          </a:p>
          <a:p>
            <a:pPr marL="0" lvl="0" indent="0" algn="l" rtl="0">
              <a:lnSpc>
                <a:spcPct val="115000"/>
              </a:lnSpc>
              <a:spcBef>
                <a:spcPts val="1200"/>
              </a:spcBef>
              <a:spcAft>
                <a:spcPts val="0"/>
              </a:spcAft>
              <a:buNone/>
            </a:pPr>
            <a:r>
              <a:rPr lang="en"/>
              <a:t>The ebpf verifier proves that </a:t>
            </a:r>
            <a:endParaRPr/>
          </a:p>
          <a:p>
            <a:pPr marL="457200" lvl="0" indent="-298450" algn="l" rtl="0">
              <a:lnSpc>
                <a:spcPct val="115000"/>
              </a:lnSpc>
              <a:spcBef>
                <a:spcPts val="1200"/>
              </a:spcBef>
              <a:spcAft>
                <a:spcPts val="0"/>
              </a:spcAft>
              <a:buSzPts val="1100"/>
              <a:buAutoNum type="arabicPeriod"/>
            </a:pPr>
            <a:r>
              <a:rPr lang="en"/>
              <a:t>the program does not crash or otherwise harm the system.</a:t>
            </a:r>
            <a:endParaRPr/>
          </a:p>
          <a:p>
            <a:pPr marL="457200" lvl="0" indent="-298450" algn="l" rtl="0">
              <a:lnSpc>
                <a:spcPct val="115000"/>
              </a:lnSpc>
              <a:spcBef>
                <a:spcPts val="0"/>
              </a:spcBef>
              <a:spcAft>
                <a:spcPts val="0"/>
              </a:spcAft>
              <a:buSzPts val="1100"/>
              <a:buAutoNum type="arabicPeriod"/>
            </a:pPr>
            <a:r>
              <a:rPr lang="en"/>
              <a:t>The program always runs to completion (i.e. the program does not sit in a loop forever, holding up further processing).</a:t>
            </a:r>
            <a:endParaRPr/>
          </a:p>
          <a:p>
            <a:pPr marL="0" lvl="0" indent="0" algn="l" rtl="0">
              <a:spcBef>
                <a:spcPts val="1200"/>
              </a:spcBef>
              <a:spcAft>
                <a:spcPts val="0"/>
              </a:spcAft>
              <a:buNone/>
            </a:pPr>
            <a:r>
              <a:rPr lang="en"/>
              <a:t>After that, The Just-in-Time (JIT) compilation step translates the generic bytecode of the program into the machine specific instruction set to optimize execution speed of the program. This makes eBPF programs run as efficiently as natively compiled kernel code or as code loaded as a kernel module.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27fcda00b_0_1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527fcda00b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2ec79e70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2ec79e70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ae66bc6a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ae66bc6a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eae29e7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2eae29e7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example to explain a bit of CrabIR. </a:t>
            </a:r>
            <a:endParaRPr/>
          </a:p>
          <a:p>
            <a:pPr marL="0" lvl="0" indent="0" algn="l" rtl="0">
              <a:spcBef>
                <a:spcPts val="0"/>
              </a:spcBef>
              <a:spcAft>
                <a:spcPts val="0"/>
              </a:spcAft>
              <a:buNone/>
            </a:pPr>
            <a:r>
              <a:rPr lang="en"/>
              <a:t>The semantics of an array maps integers (64bits) into integers. </a:t>
            </a:r>
            <a:endParaRPr/>
          </a:p>
          <a:p>
            <a:pPr marL="0" lvl="0" indent="0" algn="l" rtl="0">
              <a:spcBef>
                <a:spcPts val="0"/>
              </a:spcBef>
              <a:spcAft>
                <a:spcPts val="0"/>
              </a:spcAft>
              <a:buNone/>
            </a:pPr>
            <a:r>
              <a:rPr lang="en"/>
              <a:t>The number of bytes being read or written depends on the lhs of the load or the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574bc50c63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574bc50c6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code pattern shows the need for difference constraints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2eae29e77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2eae29e77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code pattern shows the need for difference constraints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2eae29e77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2eae29e77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code pattern shows how the stack is used for register spilling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2eae29e77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2eae29e77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code snippet shows the need for some disjunctive reasoning.</a:t>
            </a:r>
            <a:endParaRPr/>
          </a:p>
          <a:p>
            <a:pPr marL="0" lvl="0" indent="0" algn="l" rtl="0">
              <a:spcBef>
                <a:spcPts val="0"/>
              </a:spcBef>
              <a:spcAft>
                <a:spcPts val="0"/>
              </a:spcAft>
              <a:buNone/>
            </a:pPr>
            <a:r>
              <a:rPr lang="en"/>
              <a:t>Each register has a shadow variable to represent its type. -6: UNINIT, -5: NUM -4 : MAP FD …</a:t>
            </a:r>
            <a:endParaRPr/>
          </a:p>
          <a:p>
            <a:pPr marL="0" lvl="0" indent="0" algn="l" rtl="0">
              <a:spcBef>
                <a:spcPts val="0"/>
              </a:spcBef>
              <a:spcAft>
                <a:spcPts val="0"/>
              </a:spcAft>
              <a:buNone/>
            </a:pPr>
            <a:r>
              <a:rPr lang="en"/>
              <a:t>At line 9, we want to prove that r1 has a MAP FD type. </a:t>
            </a:r>
            <a:endParaRPr/>
          </a:p>
          <a:p>
            <a:pPr marL="0" lvl="0" indent="0" algn="l" rtl="0">
              <a:spcBef>
                <a:spcPts val="0"/>
              </a:spcBef>
              <a:spcAft>
                <a:spcPts val="0"/>
              </a:spcAft>
              <a:buNone/>
            </a:pPr>
            <a:r>
              <a:rPr lang="en"/>
              <a:t>This program can be proven with boxes. We need partitioning on r7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0a81f303e8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0a81f303e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84bd837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584bd837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2eae29e77c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2eae29e77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Originally it was implemented as an eBPF front-end for Crab. Prevail reasons about machine arithmetic</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0a81f303e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0a81f303e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2eae29e77c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2eae29e77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original prevail was using Crab as an external dependency. </a:t>
            </a:r>
            <a:endParaRPr/>
          </a:p>
          <a:p>
            <a:pPr marL="0" lvl="0" indent="0" algn="l" rtl="0">
              <a:spcBef>
                <a:spcPts val="0"/>
              </a:spcBef>
              <a:spcAft>
                <a:spcPts val="0"/>
              </a:spcAft>
              <a:buNone/>
            </a:pPr>
            <a:r>
              <a:rPr lang="en"/>
              <a:t>As part of the integration of Prevail in windows, we removed all dependencies to Crab (by copying/specializing the needed files) and also re-implemented some files that had NASA licence (e.g., mergeable maps and WTO computation).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27fcda00b_0_1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27fcda00b_0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2eae29e77c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2eae29e77c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2eba9f5f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2eba9f5f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2eba9f5f9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2eba9f5f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2eba9f5f9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2eba9f5f9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2ec60eb80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2ec60eb8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2eba9f5f9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2eba9f5f9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527fcda00b_0_1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527fcda00b_0_1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2ec79e70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2ec79e70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code dynamically allocates an array of integers whose size is between 10 and 1000.</a:t>
            </a:r>
            <a:endParaRPr/>
          </a:p>
          <a:p>
            <a:pPr marL="0" lvl="0" indent="0" algn="l" rtl="0">
              <a:spcBef>
                <a:spcPts val="0"/>
              </a:spcBef>
              <a:spcAft>
                <a:spcPts val="0"/>
              </a:spcAft>
              <a:buNone/>
            </a:pPr>
            <a:r>
              <a:rPr lang="en"/>
              <a:t>Then, it initializes each array element between 0 and 100.</a:t>
            </a:r>
            <a:endParaRPr/>
          </a:p>
          <a:p>
            <a:pPr marL="0" lvl="0" indent="0" algn="l" rtl="0">
              <a:spcBef>
                <a:spcPts val="0"/>
              </a:spcBef>
              <a:spcAft>
                <a:spcPts val="0"/>
              </a:spcAft>
              <a:buNone/>
            </a:pPr>
            <a:endParaRPr/>
          </a:p>
          <a:p>
            <a:pPr marL="0" lvl="0" indent="0" algn="l" rtl="0">
              <a:spcBef>
                <a:spcPts val="0"/>
              </a:spcBef>
              <a:spcAft>
                <a:spcPts val="0"/>
              </a:spcAft>
              <a:buNone/>
            </a:pPr>
            <a:r>
              <a:rPr lang="en"/>
              <a:t>Finally, it checks that all array elements are less 100.</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the program has calls to special functions __CRAB_assume, __CRAB_assert, and nd_int(). This is how users can write pre-conditions and post-conditions.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2ec79e70e1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2ec79e70e1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Clam should prove the assertion using the zones domain.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2ec79e70e1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2ec79e70e1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74bc50c6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74bc50c6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2ec79e70e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2ec79e70e1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clam cannot prove the is_dereferenceable assertion even with the correct program using zones. </a:t>
            </a:r>
            <a:endParaRPr/>
          </a:p>
          <a:p>
            <a:pPr marL="0" lvl="0" indent="0" algn="l" rtl="0">
              <a:spcBef>
                <a:spcPts val="0"/>
              </a:spcBef>
              <a:spcAft>
                <a:spcPts val="0"/>
              </a:spcAft>
              <a:buNone/>
            </a:pPr>
            <a:r>
              <a:rPr lang="en"/>
              <a:t>The reason is that we need the invariant 4*j &lt;= 4*N. We can use either polyhedra or non-unit-zones. </a:t>
            </a:r>
            <a:endParaRPr/>
          </a:p>
          <a:p>
            <a:pPr marL="0" lvl="0" indent="0" algn="l" rtl="0">
              <a:spcBef>
                <a:spcPts val="0"/>
              </a:spcBef>
              <a:spcAft>
                <a:spcPts val="0"/>
              </a:spcAft>
              <a:buNone/>
            </a:pPr>
            <a:r>
              <a:rPr lang="en"/>
              <a:t>The latter does some semantic rewrites to replace 4*j into a special variable j’ such that the invariant can be replaced with j’ &lt;= 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2ae66bc6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22ae66bc6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574bc50c6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574bc50c6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574bc50c6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2574bc50c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574bc50c6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2574bc50c6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2ec79e70e1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2ec79e70e1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0a81f303e8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0a81f303e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27fcda00b_0_1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27fcda00b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74bc50c6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74bc50c6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27fcda00b_0_1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27fcda00b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27fcda00b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527fcda00b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527fcda00b_0_1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527fcda00b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7.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ebpf.io/what-is-ebp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github.com/microsoft/ebpf-for-window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seahorn/crab"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ithub.com/ezaffanella/PPLite" TargetMode="External"/><Relationship Id="rId5" Type="http://schemas.openxmlformats.org/officeDocument/2006/relationships/hyperlink" Target="https://elina.ethz.ch/" TargetMode="External"/><Relationship Id="rId4" Type="http://schemas.openxmlformats.org/officeDocument/2006/relationships/hyperlink" Target="https://github.com/antoinemine/apr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seahorn/cla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jp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eahorn.github.i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seahorn/crab"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NASA-SW-VnV/iko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794700" y="126900"/>
            <a:ext cx="7927500" cy="277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Crab: A library for building abstract interpretation-based analyses </a:t>
            </a:r>
            <a:endParaRPr/>
          </a:p>
        </p:txBody>
      </p:sp>
      <p:sp>
        <p:nvSpPr>
          <p:cNvPr id="60" name="Google Shape;60;p13"/>
          <p:cNvSpPr txBox="1">
            <a:spLocks noGrp="1"/>
          </p:cNvSpPr>
          <p:nvPr>
            <p:ph type="subTitle" idx="1"/>
          </p:nvPr>
        </p:nvSpPr>
        <p:spPr>
          <a:xfrm>
            <a:off x="2061025" y="3383455"/>
            <a:ext cx="4870500" cy="113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Jorge A. Navas (Certora)</a:t>
            </a:r>
            <a:endParaRPr/>
          </a:p>
          <a:p>
            <a:pPr marL="0" lvl="0" indent="0" algn="l" rtl="0">
              <a:spcBef>
                <a:spcPts val="0"/>
              </a:spcBef>
              <a:spcAft>
                <a:spcPts val="0"/>
              </a:spcAft>
              <a:buNone/>
            </a:pPr>
            <a:r>
              <a:rPr lang="en"/>
              <a:t>Dagstuhl Seminar, July 10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Forward/Backward Analyses</a:t>
            </a:r>
            <a:endParaRPr/>
          </a:p>
        </p:txBody>
      </p:sp>
      <p:sp>
        <p:nvSpPr>
          <p:cNvPr id="183" name="Google Shape;183;p22"/>
          <p:cNvSpPr txBox="1">
            <a:spLocks noGrp="1"/>
          </p:cNvSpPr>
          <p:nvPr>
            <p:ph type="body" idx="1"/>
          </p:nvPr>
        </p:nvSpPr>
        <p:spPr>
          <a:xfrm>
            <a:off x="186525" y="1125625"/>
            <a:ext cx="8520600" cy="2419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Necessary preconditions (NP) analysis:</a:t>
            </a:r>
            <a:endParaRPr/>
          </a:p>
          <a:p>
            <a:pPr marL="1371600" lvl="1" indent="-317500" algn="l" rtl="0">
              <a:spcBef>
                <a:spcPts val="0"/>
              </a:spcBef>
              <a:spcAft>
                <a:spcPts val="0"/>
              </a:spcAft>
              <a:buSzPts val="1400"/>
              <a:buChar char="○"/>
            </a:pPr>
            <a:r>
              <a:rPr lang="en"/>
              <a:t>Abstract transformers only for numerical operations </a:t>
            </a:r>
            <a:endParaRPr/>
          </a:p>
          <a:p>
            <a:pPr marL="1371600" lvl="1" indent="-317500" algn="l" rtl="0">
              <a:spcBef>
                <a:spcPts val="0"/>
              </a:spcBef>
              <a:spcAft>
                <a:spcPts val="0"/>
              </a:spcAft>
              <a:buSzPts val="1400"/>
              <a:buChar char="○"/>
            </a:pPr>
            <a:r>
              <a:rPr lang="en"/>
              <a:t>Only intra-procedural </a:t>
            </a:r>
            <a:endParaRPr/>
          </a:p>
          <a:p>
            <a:pPr marL="1371600" lvl="1" indent="-317500" algn="l" rtl="0">
              <a:spcBef>
                <a:spcPts val="0"/>
              </a:spcBef>
              <a:spcAft>
                <a:spcPts val="0"/>
              </a:spcAft>
              <a:buSzPts val="1400"/>
              <a:buChar char="○"/>
            </a:pPr>
            <a:r>
              <a:rPr lang="en"/>
              <a:t>Useful for debugging and computing function preconditions</a:t>
            </a:r>
            <a:endParaRPr/>
          </a:p>
          <a:p>
            <a:pPr marL="457200" lvl="0" indent="-342900" algn="l" rtl="0">
              <a:spcBef>
                <a:spcPts val="0"/>
              </a:spcBef>
              <a:spcAft>
                <a:spcPts val="0"/>
              </a:spcAft>
              <a:buSzPts val="1800"/>
              <a:buChar char="●"/>
            </a:pPr>
            <a:r>
              <a:rPr lang="en"/>
              <a:t>Iterative forward+backward analysis for safety verification</a:t>
            </a:r>
            <a:endParaRPr/>
          </a:p>
          <a:p>
            <a:pPr marL="1371600" lvl="1" indent="-317500" algn="l" rtl="0">
              <a:spcBef>
                <a:spcPts val="0"/>
              </a:spcBef>
              <a:spcAft>
                <a:spcPts val="0"/>
              </a:spcAft>
              <a:buSzPts val="1400"/>
              <a:buChar char="○"/>
            </a:pPr>
            <a:r>
              <a:rPr lang="en"/>
              <a:t>Compute reachable states from init states (invariance analysis)</a:t>
            </a:r>
            <a:endParaRPr/>
          </a:p>
          <a:p>
            <a:pPr marL="1371600" lvl="1" indent="-317500" algn="l" rtl="0">
              <a:spcBef>
                <a:spcPts val="0"/>
              </a:spcBef>
              <a:spcAft>
                <a:spcPts val="0"/>
              </a:spcAft>
              <a:buSzPts val="1400"/>
              <a:buChar char="○"/>
            </a:pPr>
            <a:r>
              <a:rPr lang="en"/>
              <a:t>Compute co-reachable states from error states (NP analysis)</a:t>
            </a:r>
            <a:endParaRPr/>
          </a:p>
          <a:p>
            <a:pPr marL="1371600" lvl="1" indent="-317500" algn="l" rtl="0">
              <a:spcBef>
                <a:spcPts val="0"/>
              </a:spcBef>
              <a:spcAft>
                <a:spcPts val="0"/>
              </a:spcAft>
              <a:buSzPts val="1400"/>
              <a:buChar char="○"/>
            </a:pPr>
            <a:r>
              <a:rPr lang="en"/>
              <a:t>Prune reachable states from the entry that cannot reach error states</a:t>
            </a:r>
            <a:endParaRPr/>
          </a:p>
        </p:txBody>
      </p:sp>
      <p:pic>
        <p:nvPicPr>
          <p:cNvPr id="184" name="Google Shape;184;p22"/>
          <p:cNvPicPr preferRelativeResize="0"/>
          <p:nvPr/>
        </p:nvPicPr>
        <p:blipFill>
          <a:blip r:embed="rId3">
            <a:alphaModFix/>
          </a:blip>
          <a:stretch>
            <a:fillRect/>
          </a:stretch>
        </p:blipFill>
        <p:spPr>
          <a:xfrm>
            <a:off x="233275" y="3511525"/>
            <a:ext cx="4557476" cy="1071961"/>
          </a:xfrm>
          <a:prstGeom prst="rect">
            <a:avLst/>
          </a:prstGeom>
          <a:noFill/>
          <a:ln>
            <a:noFill/>
          </a:ln>
        </p:spPr>
      </p:pic>
      <p:pic>
        <p:nvPicPr>
          <p:cNvPr id="185" name="Google Shape;185;p22"/>
          <p:cNvPicPr preferRelativeResize="0"/>
          <p:nvPr/>
        </p:nvPicPr>
        <p:blipFill>
          <a:blip r:embed="rId4">
            <a:alphaModFix/>
          </a:blip>
          <a:stretch>
            <a:fillRect/>
          </a:stretch>
        </p:blipFill>
        <p:spPr>
          <a:xfrm>
            <a:off x="4711075" y="3515725"/>
            <a:ext cx="4164849" cy="839150"/>
          </a:xfrm>
          <a:prstGeom prst="rect">
            <a:avLst/>
          </a:prstGeom>
          <a:noFill/>
          <a:ln>
            <a:noFill/>
          </a:ln>
        </p:spPr>
      </p:pic>
      <p:pic>
        <p:nvPicPr>
          <p:cNvPr id="186" name="Google Shape;186;p22"/>
          <p:cNvPicPr preferRelativeResize="0"/>
          <p:nvPr/>
        </p:nvPicPr>
        <p:blipFill>
          <a:blip r:embed="rId5">
            <a:alphaModFix/>
          </a:blip>
          <a:stretch>
            <a:fillRect/>
          </a:stretch>
        </p:blipFill>
        <p:spPr>
          <a:xfrm>
            <a:off x="4790750" y="204300"/>
            <a:ext cx="4195049" cy="975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Fixpoint Solvers</a:t>
            </a:r>
            <a:endParaRPr/>
          </a:p>
        </p:txBody>
      </p:sp>
      <p:sp>
        <p:nvSpPr>
          <p:cNvPr id="192" name="Google Shape;192;p23"/>
          <p:cNvSpPr txBox="1">
            <a:spLocks noGrp="1"/>
          </p:cNvSpPr>
          <p:nvPr>
            <p:ph type="body" idx="1"/>
          </p:nvPr>
        </p:nvSpPr>
        <p:spPr>
          <a:xfrm>
            <a:off x="311700" y="1152475"/>
            <a:ext cx="8520600" cy="878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Interleaving widening+narrowing </a:t>
            </a:r>
            <a:endParaRPr/>
          </a:p>
          <a:p>
            <a:pPr marL="0" lvl="0" indent="0" algn="l" rtl="0">
              <a:spcBef>
                <a:spcPts val="1200"/>
              </a:spcBef>
              <a:spcAft>
                <a:spcPts val="1200"/>
              </a:spcAft>
              <a:buNone/>
            </a:pPr>
            <a:endParaRPr/>
          </a:p>
        </p:txBody>
      </p:sp>
      <p:sp>
        <p:nvSpPr>
          <p:cNvPr id="193" name="Google Shape;193;p23"/>
          <p:cNvSpPr txBox="1">
            <a:spLocks noGrp="1"/>
          </p:cNvSpPr>
          <p:nvPr>
            <p:ph type="body" idx="1"/>
          </p:nvPr>
        </p:nvSpPr>
        <p:spPr>
          <a:xfrm>
            <a:off x="283250" y="2308875"/>
            <a:ext cx="8520600" cy="878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Weak topological ordering</a:t>
            </a:r>
            <a:endParaRPr/>
          </a:p>
        </p:txBody>
      </p:sp>
      <p:pic>
        <p:nvPicPr>
          <p:cNvPr id="194" name="Google Shape;194;p23"/>
          <p:cNvPicPr preferRelativeResize="0"/>
          <p:nvPr/>
        </p:nvPicPr>
        <p:blipFill>
          <a:blip r:embed="rId3">
            <a:alphaModFix/>
          </a:blip>
          <a:stretch>
            <a:fillRect/>
          </a:stretch>
        </p:blipFill>
        <p:spPr>
          <a:xfrm>
            <a:off x="4614350" y="1017725"/>
            <a:ext cx="4352626" cy="1068975"/>
          </a:xfrm>
          <a:prstGeom prst="rect">
            <a:avLst/>
          </a:prstGeom>
          <a:noFill/>
          <a:ln>
            <a:noFill/>
          </a:ln>
        </p:spPr>
      </p:pic>
      <p:pic>
        <p:nvPicPr>
          <p:cNvPr id="195" name="Google Shape;195;p23"/>
          <p:cNvPicPr preferRelativeResize="0"/>
          <p:nvPr/>
        </p:nvPicPr>
        <p:blipFill>
          <a:blip r:embed="rId4">
            <a:alphaModFix/>
          </a:blip>
          <a:stretch>
            <a:fillRect/>
          </a:stretch>
        </p:blipFill>
        <p:spPr>
          <a:xfrm>
            <a:off x="4521300" y="2242125"/>
            <a:ext cx="4520449" cy="113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Dataflow Analyses</a:t>
            </a:r>
            <a:endParaRPr/>
          </a:p>
        </p:txBody>
      </p:sp>
      <p:sp>
        <p:nvSpPr>
          <p:cNvPr id="201" name="Google Shape;201;p24"/>
          <p:cNvSpPr txBox="1">
            <a:spLocks noGrp="1"/>
          </p:cNvSpPr>
          <p:nvPr>
            <p:ph type="body" idx="1"/>
          </p:nvPr>
        </p:nvSpPr>
        <p:spPr>
          <a:xfrm>
            <a:off x="311700" y="1152475"/>
            <a:ext cx="8520600" cy="1521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Assumption analysis</a:t>
            </a:r>
            <a:endParaRPr/>
          </a:p>
          <a:p>
            <a:pPr marL="914400" lvl="1" indent="-317500" algn="l" rtl="0">
              <a:spcBef>
                <a:spcPts val="0"/>
              </a:spcBef>
              <a:spcAft>
                <a:spcPts val="0"/>
              </a:spcAft>
              <a:buSzPts val="1400"/>
              <a:buChar char="○"/>
            </a:pPr>
            <a:r>
              <a:rPr lang="en"/>
              <a:t>Interprocedural backward analysis to infer </a:t>
            </a:r>
            <a:r>
              <a:rPr lang="en" i="1"/>
              <a:t>analysis assumptions</a:t>
            </a:r>
            <a:r>
              <a:rPr lang="en"/>
              <a:t> that might affect an assertion</a:t>
            </a:r>
            <a:endParaRPr/>
          </a:p>
          <a:p>
            <a:pPr marL="914400" lvl="1" indent="-317500" algn="l" rtl="0">
              <a:spcBef>
                <a:spcPts val="0"/>
              </a:spcBef>
              <a:spcAft>
                <a:spcPts val="0"/>
              </a:spcAft>
              <a:buSzPts val="1400"/>
              <a:buChar char="○"/>
            </a:pPr>
            <a:r>
              <a:rPr lang="en"/>
              <a:t>Example of analysis assumptions: </a:t>
            </a:r>
            <a:endParaRPr/>
          </a:p>
          <a:p>
            <a:pPr marL="1371600" lvl="2" indent="-317500" algn="l" rtl="0">
              <a:spcBef>
                <a:spcPts val="0"/>
              </a:spcBef>
              <a:spcAft>
                <a:spcPts val="0"/>
              </a:spcAft>
              <a:buSzPts val="1400"/>
              <a:buChar char="■"/>
            </a:pPr>
            <a:r>
              <a:rPr lang="en"/>
              <a:t>Arithmetic operations do not overflow</a:t>
            </a:r>
            <a:endParaRPr/>
          </a:p>
          <a:p>
            <a:pPr marL="1371600" lvl="2" indent="-317500" algn="l" rtl="0">
              <a:spcBef>
                <a:spcPts val="0"/>
              </a:spcBef>
              <a:spcAft>
                <a:spcPts val="0"/>
              </a:spcAft>
              <a:buSzPts val="1400"/>
              <a:buChar char="■"/>
            </a:pPr>
            <a:r>
              <a:rPr lang="en"/>
              <a:t>Memory operations cannot access out-of-bounds, etc</a:t>
            </a:r>
            <a:endParaRPr/>
          </a:p>
        </p:txBody>
      </p:sp>
      <p:pic>
        <p:nvPicPr>
          <p:cNvPr id="202" name="Google Shape;202;p24"/>
          <p:cNvPicPr preferRelativeResize="0"/>
          <p:nvPr/>
        </p:nvPicPr>
        <p:blipFill>
          <a:blip r:embed="rId3">
            <a:alphaModFix/>
          </a:blip>
          <a:stretch>
            <a:fillRect/>
          </a:stretch>
        </p:blipFill>
        <p:spPr>
          <a:xfrm>
            <a:off x="2133600" y="2622175"/>
            <a:ext cx="4484726" cy="974150"/>
          </a:xfrm>
          <a:prstGeom prst="rect">
            <a:avLst/>
          </a:prstGeom>
          <a:noFill/>
          <a:ln>
            <a:noFill/>
          </a:ln>
        </p:spPr>
      </p:pic>
      <p:sp>
        <p:nvSpPr>
          <p:cNvPr id="203" name="Google Shape;203;p24"/>
          <p:cNvSpPr txBox="1">
            <a:spLocks noGrp="1"/>
          </p:cNvSpPr>
          <p:nvPr>
            <p:ph type="body" idx="1"/>
          </p:nvPr>
        </p:nvSpPr>
        <p:spPr>
          <a:xfrm>
            <a:off x="311700" y="3590875"/>
            <a:ext cx="8520600" cy="13509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dirty="0"/>
              <a:t>Assertion Crawler Analysis (cone of influence)</a:t>
            </a:r>
            <a:endParaRPr dirty="0"/>
          </a:p>
          <a:p>
            <a:pPr marL="914400" lvl="1" indent="-317500" algn="l" rtl="0">
              <a:spcBef>
                <a:spcPts val="0"/>
              </a:spcBef>
              <a:spcAft>
                <a:spcPts val="0"/>
              </a:spcAft>
              <a:buSzPts val="1400"/>
              <a:buChar char="○"/>
            </a:pPr>
            <a:r>
              <a:rPr lang="en" dirty="0" err="1"/>
              <a:t>Interprocedural</a:t>
            </a:r>
            <a:r>
              <a:rPr lang="en" dirty="0"/>
              <a:t> backward analysis that for each block b it computes facts </a:t>
            </a:r>
            <a:r>
              <a:rPr lang="en" i="1" dirty="0"/>
              <a:t>&lt;</a:t>
            </a:r>
            <a:r>
              <a:rPr lang="en" i="1" dirty="0" err="1"/>
              <a:t>id,V</a:t>
            </a:r>
            <a:r>
              <a:rPr lang="en" i="1" dirty="0"/>
              <a:t>&gt; </a:t>
            </a:r>
            <a:r>
              <a:rPr lang="en" dirty="0"/>
              <a:t> meaning that there exists a path emanating from b that will reach assertion </a:t>
            </a:r>
            <a:r>
              <a:rPr lang="en" i="1" dirty="0"/>
              <a:t>id</a:t>
            </a:r>
            <a:r>
              <a:rPr lang="en" dirty="0"/>
              <a:t> and its evaluation depends on the set of variables </a:t>
            </a:r>
            <a:r>
              <a:rPr lang="en" i="1" dirty="0"/>
              <a:t>V</a:t>
            </a:r>
            <a:r>
              <a:rPr lang="en" dirty="0"/>
              <a:t>.</a:t>
            </a:r>
            <a:endParaRPr dirty="0"/>
          </a:p>
          <a:p>
            <a:pPr marL="914400" lvl="1" indent="-317500" algn="l" rtl="0">
              <a:spcBef>
                <a:spcPts val="0"/>
              </a:spcBef>
              <a:spcAft>
                <a:spcPts val="0"/>
              </a:spcAft>
              <a:buSzPts val="1400"/>
              <a:buChar char="○"/>
            </a:pPr>
            <a:r>
              <a:rPr lang="en" dirty="0"/>
              <a:t>Pretty useful for debugging warnings </a:t>
            </a:r>
            <a:endParaRPr dirty="0"/>
          </a:p>
        </p:txBody>
      </p:sp>
      <p:sp>
        <p:nvSpPr>
          <p:cNvPr id="204" name="Google Shape;204;p24"/>
          <p:cNvSpPr txBox="1">
            <a:spLocks noGrp="1"/>
          </p:cNvSpPr>
          <p:nvPr>
            <p:ph type="body" idx="1"/>
          </p:nvPr>
        </p:nvSpPr>
        <p:spPr>
          <a:xfrm>
            <a:off x="322075" y="873250"/>
            <a:ext cx="8520600" cy="595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Generic dataflow engine for inter-procedural forward/backward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p:nvPr/>
        </p:nvSpPr>
        <p:spPr>
          <a:xfrm>
            <a:off x="5261050" y="4460675"/>
            <a:ext cx="14355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txBox="1">
            <a:spLocks noGrp="1"/>
          </p:cNvSpPr>
          <p:nvPr>
            <p:ph type="title"/>
          </p:nvPr>
        </p:nvSpPr>
        <p:spPr>
          <a:xfrm>
            <a:off x="311700" y="3700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Crab Abstract Domains Hierarchy</a:t>
            </a:r>
            <a:endParaRPr/>
          </a:p>
        </p:txBody>
      </p:sp>
      <p:grpSp>
        <p:nvGrpSpPr>
          <p:cNvPr id="211" name="Google Shape;211;p25"/>
          <p:cNvGrpSpPr/>
          <p:nvPr/>
        </p:nvGrpSpPr>
        <p:grpSpPr>
          <a:xfrm>
            <a:off x="3144700" y="1018950"/>
            <a:ext cx="2234400" cy="584400"/>
            <a:chOff x="265075" y="2410825"/>
            <a:chExt cx="2234400" cy="584400"/>
          </a:xfrm>
        </p:grpSpPr>
        <p:sp>
          <p:nvSpPr>
            <p:cNvPr id="212" name="Google Shape;212;p25"/>
            <p:cNvSpPr/>
            <p:nvPr/>
          </p:nvSpPr>
          <p:spPr>
            <a:xfrm>
              <a:off x="290200" y="2447725"/>
              <a:ext cx="2155200" cy="5106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txBox="1"/>
            <p:nvPr/>
          </p:nvSpPr>
          <p:spPr>
            <a:xfrm>
              <a:off x="265075" y="2410825"/>
              <a:ext cx="22344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Partitioning domains</a:t>
              </a:r>
              <a:endParaRPr sz="1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(Powerset, Value Partitioning)</a:t>
              </a:r>
              <a:endParaRPr sz="1000">
                <a:solidFill>
                  <a:schemeClr val="dk1"/>
                </a:solidFill>
                <a:latin typeface="Proxima Nova"/>
                <a:ea typeface="Proxima Nova"/>
                <a:cs typeface="Proxima Nova"/>
                <a:sym typeface="Proxima Nova"/>
              </a:endParaRPr>
            </a:p>
          </p:txBody>
        </p:sp>
      </p:grpSp>
      <p:grpSp>
        <p:nvGrpSpPr>
          <p:cNvPr id="214" name="Google Shape;214;p25"/>
          <p:cNvGrpSpPr/>
          <p:nvPr/>
        </p:nvGrpSpPr>
        <p:grpSpPr>
          <a:xfrm>
            <a:off x="3144700" y="1689275"/>
            <a:ext cx="2234400" cy="584400"/>
            <a:chOff x="3144700" y="1841675"/>
            <a:chExt cx="2234400" cy="584400"/>
          </a:xfrm>
        </p:grpSpPr>
        <p:sp>
          <p:nvSpPr>
            <p:cNvPr id="215" name="Google Shape;215;p25"/>
            <p:cNvSpPr/>
            <p:nvPr/>
          </p:nvSpPr>
          <p:spPr>
            <a:xfrm>
              <a:off x="3356050" y="1899725"/>
              <a:ext cx="1811700" cy="4683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3144700" y="1841675"/>
              <a:ext cx="22344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Widening domains</a:t>
              </a:r>
              <a:endParaRPr sz="1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(Lookahead, Decoupling)</a:t>
              </a:r>
              <a:endParaRPr sz="1000">
                <a:solidFill>
                  <a:schemeClr val="dk1"/>
                </a:solidFill>
                <a:latin typeface="Proxima Nova"/>
                <a:ea typeface="Proxima Nova"/>
                <a:cs typeface="Proxima Nova"/>
                <a:sym typeface="Proxima Nova"/>
              </a:endParaRPr>
            </a:p>
          </p:txBody>
        </p:sp>
      </p:grpSp>
      <p:grpSp>
        <p:nvGrpSpPr>
          <p:cNvPr id="217" name="Google Shape;217;p25"/>
          <p:cNvGrpSpPr/>
          <p:nvPr/>
        </p:nvGrpSpPr>
        <p:grpSpPr>
          <a:xfrm>
            <a:off x="3351959" y="2331550"/>
            <a:ext cx="1889303" cy="866275"/>
            <a:chOff x="3474400" y="2604900"/>
            <a:chExt cx="1617000" cy="866275"/>
          </a:xfrm>
        </p:grpSpPr>
        <p:sp>
          <p:nvSpPr>
            <p:cNvPr id="218" name="Google Shape;218;p25"/>
            <p:cNvSpPr/>
            <p:nvPr/>
          </p:nvSpPr>
          <p:spPr>
            <a:xfrm>
              <a:off x="3522825" y="2626075"/>
              <a:ext cx="1539000" cy="8451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25"/>
            <p:cNvGrpSpPr/>
            <p:nvPr/>
          </p:nvGrpSpPr>
          <p:grpSpPr>
            <a:xfrm>
              <a:off x="3821050" y="2940625"/>
              <a:ext cx="777000" cy="510600"/>
              <a:chOff x="2754250" y="3016825"/>
              <a:chExt cx="777000" cy="510600"/>
            </a:xfrm>
          </p:grpSpPr>
          <p:sp>
            <p:nvSpPr>
              <p:cNvPr id="220" name="Google Shape;220;p25"/>
              <p:cNvSpPr/>
              <p:nvPr/>
            </p:nvSpPr>
            <p:spPr>
              <a:xfrm>
                <a:off x="2891338" y="3016825"/>
                <a:ext cx="502800" cy="5106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txBox="1"/>
              <p:nvPr/>
            </p:nvSpPr>
            <p:spPr>
              <a:xfrm>
                <a:off x="2754250" y="3064963"/>
                <a:ext cx="7770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Object </a:t>
                </a:r>
                <a:endParaRPr sz="1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domain</a:t>
                </a:r>
                <a:endParaRPr sz="1000">
                  <a:solidFill>
                    <a:schemeClr val="dk1"/>
                  </a:solidFill>
                  <a:latin typeface="Proxima Nova"/>
                  <a:ea typeface="Proxima Nova"/>
                  <a:cs typeface="Proxima Nova"/>
                  <a:sym typeface="Proxima Nova"/>
                </a:endParaRPr>
              </a:p>
            </p:txBody>
          </p:sp>
        </p:grpSp>
        <p:grpSp>
          <p:nvGrpSpPr>
            <p:cNvPr id="222" name="Google Shape;222;p25"/>
            <p:cNvGrpSpPr/>
            <p:nvPr/>
          </p:nvGrpSpPr>
          <p:grpSpPr>
            <a:xfrm>
              <a:off x="4445225" y="2940625"/>
              <a:ext cx="620400" cy="510600"/>
              <a:chOff x="4521425" y="3093025"/>
              <a:chExt cx="620400" cy="510600"/>
            </a:xfrm>
          </p:grpSpPr>
          <p:sp>
            <p:nvSpPr>
              <p:cNvPr id="223" name="Google Shape;223;p25"/>
              <p:cNvSpPr/>
              <p:nvPr/>
            </p:nvSpPr>
            <p:spPr>
              <a:xfrm>
                <a:off x="4581525" y="3093025"/>
                <a:ext cx="502800" cy="5106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txBox="1"/>
              <p:nvPr/>
            </p:nvSpPr>
            <p:spPr>
              <a:xfrm>
                <a:off x="4521425" y="3141175"/>
                <a:ext cx="6204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Init </a:t>
                </a:r>
                <a:endParaRPr sz="1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domain</a:t>
                </a:r>
                <a:endParaRPr sz="1000">
                  <a:solidFill>
                    <a:schemeClr val="dk1"/>
                  </a:solidFill>
                  <a:latin typeface="Proxima Nova"/>
                  <a:ea typeface="Proxima Nova"/>
                  <a:cs typeface="Proxima Nova"/>
                  <a:sym typeface="Proxima Nova"/>
                </a:endParaRPr>
              </a:p>
            </p:txBody>
          </p:sp>
        </p:grpSp>
        <p:sp>
          <p:nvSpPr>
            <p:cNvPr id="225" name="Google Shape;225;p25"/>
            <p:cNvSpPr txBox="1"/>
            <p:nvPr/>
          </p:nvSpPr>
          <p:spPr>
            <a:xfrm>
              <a:off x="3474400" y="2604900"/>
              <a:ext cx="1617000" cy="41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Memory domains</a:t>
              </a:r>
              <a:endParaRPr sz="1000">
                <a:solidFill>
                  <a:schemeClr val="dk1"/>
                </a:solidFill>
                <a:latin typeface="Proxima Nova"/>
                <a:ea typeface="Proxima Nova"/>
                <a:cs typeface="Proxima Nova"/>
                <a:sym typeface="Proxima Nova"/>
              </a:endParaRPr>
            </a:p>
          </p:txBody>
        </p:sp>
      </p:grpSp>
      <p:sp>
        <p:nvSpPr>
          <p:cNvPr id="226" name="Google Shape;226;p25"/>
          <p:cNvSpPr/>
          <p:nvPr/>
        </p:nvSpPr>
        <p:spPr>
          <a:xfrm>
            <a:off x="3482875" y="3317675"/>
            <a:ext cx="1518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txBox="1"/>
          <p:nvPr/>
        </p:nvSpPr>
        <p:spPr>
          <a:xfrm>
            <a:off x="3560875" y="3317800"/>
            <a:ext cx="1435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Array domains</a:t>
            </a:r>
            <a:endParaRPr sz="1000">
              <a:solidFill>
                <a:schemeClr val="dk1"/>
              </a:solidFill>
              <a:latin typeface="Proxima Nova"/>
              <a:ea typeface="Proxima Nova"/>
              <a:cs typeface="Proxima Nova"/>
              <a:sym typeface="Proxima Nova"/>
            </a:endParaRPr>
          </a:p>
        </p:txBody>
      </p:sp>
      <p:sp>
        <p:nvSpPr>
          <p:cNvPr id="228" name="Google Shape;228;p25"/>
          <p:cNvSpPr/>
          <p:nvPr/>
        </p:nvSpPr>
        <p:spPr>
          <a:xfrm>
            <a:off x="3356050" y="3851075"/>
            <a:ext cx="18117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txBox="1"/>
          <p:nvPr/>
        </p:nvSpPr>
        <p:spPr>
          <a:xfrm>
            <a:off x="3160675" y="3851200"/>
            <a:ext cx="2234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Symbolic Term domain</a:t>
            </a:r>
            <a:endParaRPr sz="1000">
              <a:solidFill>
                <a:schemeClr val="dk1"/>
              </a:solidFill>
              <a:latin typeface="Proxima Nova"/>
              <a:ea typeface="Proxima Nova"/>
              <a:cs typeface="Proxima Nova"/>
              <a:sym typeface="Proxima Nova"/>
            </a:endParaRPr>
          </a:p>
        </p:txBody>
      </p:sp>
      <p:sp>
        <p:nvSpPr>
          <p:cNvPr id="230" name="Google Shape;230;p25"/>
          <p:cNvSpPr/>
          <p:nvPr/>
        </p:nvSpPr>
        <p:spPr>
          <a:xfrm>
            <a:off x="1832050" y="4460675"/>
            <a:ext cx="9648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txBox="1"/>
          <p:nvPr/>
        </p:nvSpPr>
        <p:spPr>
          <a:xfrm>
            <a:off x="1779350" y="4460800"/>
            <a:ext cx="1029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TriBool domain</a:t>
            </a:r>
            <a:endParaRPr sz="1000">
              <a:solidFill>
                <a:schemeClr val="dk1"/>
              </a:solidFill>
              <a:latin typeface="Proxima Nova"/>
              <a:ea typeface="Proxima Nova"/>
              <a:cs typeface="Proxima Nova"/>
              <a:sym typeface="Proxima Nova"/>
            </a:endParaRPr>
          </a:p>
        </p:txBody>
      </p:sp>
      <p:sp>
        <p:nvSpPr>
          <p:cNvPr id="232" name="Google Shape;232;p25"/>
          <p:cNvSpPr/>
          <p:nvPr/>
        </p:nvSpPr>
        <p:spPr>
          <a:xfrm>
            <a:off x="3029750" y="4460675"/>
            <a:ext cx="1590894" cy="365688"/>
          </a:xfrm>
          <a:prstGeom prst="flowChartMultidocumen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txBox="1"/>
          <p:nvPr/>
        </p:nvSpPr>
        <p:spPr>
          <a:xfrm>
            <a:off x="2796850" y="4443550"/>
            <a:ext cx="2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x</a:t>
            </a:r>
            <a:endParaRPr>
              <a:latin typeface="Proxima Nova"/>
              <a:ea typeface="Proxima Nova"/>
              <a:cs typeface="Proxima Nova"/>
              <a:sym typeface="Proxima Nova"/>
            </a:endParaRPr>
          </a:p>
        </p:txBody>
      </p:sp>
      <p:sp>
        <p:nvSpPr>
          <p:cNvPr id="234" name="Google Shape;234;p25"/>
          <p:cNvSpPr txBox="1"/>
          <p:nvPr/>
        </p:nvSpPr>
        <p:spPr>
          <a:xfrm>
            <a:off x="5256175" y="4460800"/>
            <a:ext cx="13980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Boxes domain</a:t>
            </a:r>
            <a:endParaRPr sz="1000">
              <a:solidFill>
                <a:schemeClr val="dk1"/>
              </a:solidFill>
              <a:latin typeface="Proxima Nova"/>
              <a:ea typeface="Proxima Nova"/>
              <a:cs typeface="Proxima Nova"/>
              <a:sym typeface="Proxima Nova"/>
            </a:endParaRPr>
          </a:p>
        </p:txBody>
      </p:sp>
      <p:cxnSp>
        <p:nvCxnSpPr>
          <p:cNvPr id="235" name="Google Shape;235;p25"/>
          <p:cNvCxnSpPr/>
          <p:nvPr/>
        </p:nvCxnSpPr>
        <p:spPr>
          <a:xfrm>
            <a:off x="4213025" y="1557825"/>
            <a:ext cx="6000" cy="199200"/>
          </a:xfrm>
          <a:prstGeom prst="straightConnector1">
            <a:avLst/>
          </a:prstGeom>
          <a:noFill/>
          <a:ln w="9525" cap="flat" cmpd="sng">
            <a:solidFill>
              <a:schemeClr val="dk1"/>
            </a:solidFill>
            <a:prstDash val="solid"/>
            <a:round/>
            <a:headEnd type="oval" w="med" len="med"/>
            <a:tailEnd type="oval" w="med" len="med"/>
          </a:ln>
        </p:spPr>
      </p:cxnSp>
      <p:cxnSp>
        <p:nvCxnSpPr>
          <p:cNvPr id="236" name="Google Shape;236;p25"/>
          <p:cNvCxnSpPr/>
          <p:nvPr/>
        </p:nvCxnSpPr>
        <p:spPr>
          <a:xfrm>
            <a:off x="4207025" y="3683500"/>
            <a:ext cx="6000" cy="199200"/>
          </a:xfrm>
          <a:prstGeom prst="straightConnector1">
            <a:avLst/>
          </a:prstGeom>
          <a:noFill/>
          <a:ln w="9525" cap="flat" cmpd="sng">
            <a:solidFill>
              <a:schemeClr val="dk1"/>
            </a:solidFill>
            <a:prstDash val="solid"/>
            <a:round/>
            <a:headEnd type="oval" w="med" len="med"/>
            <a:tailEnd type="oval" w="med" len="med"/>
          </a:ln>
        </p:spPr>
      </p:cxnSp>
      <p:cxnSp>
        <p:nvCxnSpPr>
          <p:cNvPr id="237" name="Google Shape;237;p25"/>
          <p:cNvCxnSpPr/>
          <p:nvPr/>
        </p:nvCxnSpPr>
        <p:spPr>
          <a:xfrm flipH="1">
            <a:off x="4208675" y="3165275"/>
            <a:ext cx="2700" cy="189000"/>
          </a:xfrm>
          <a:prstGeom prst="straightConnector1">
            <a:avLst/>
          </a:prstGeom>
          <a:noFill/>
          <a:ln w="9525" cap="flat" cmpd="sng">
            <a:solidFill>
              <a:schemeClr val="dk1"/>
            </a:solidFill>
            <a:prstDash val="solid"/>
            <a:round/>
            <a:headEnd type="oval" w="med" len="med"/>
            <a:tailEnd type="oval" w="med" len="med"/>
          </a:ln>
        </p:spPr>
      </p:cxnSp>
      <p:cxnSp>
        <p:nvCxnSpPr>
          <p:cNvPr id="238" name="Google Shape;238;p25"/>
          <p:cNvCxnSpPr/>
          <p:nvPr/>
        </p:nvCxnSpPr>
        <p:spPr>
          <a:xfrm flipH="1">
            <a:off x="4208675" y="2174675"/>
            <a:ext cx="2700" cy="189000"/>
          </a:xfrm>
          <a:prstGeom prst="straightConnector1">
            <a:avLst/>
          </a:prstGeom>
          <a:noFill/>
          <a:ln w="9525" cap="flat" cmpd="sng">
            <a:solidFill>
              <a:schemeClr val="dk1"/>
            </a:solidFill>
            <a:prstDash val="solid"/>
            <a:round/>
            <a:headEnd type="oval" w="med" len="med"/>
            <a:tailEnd type="oval" w="med" len="med"/>
          </a:ln>
        </p:spPr>
      </p:cxnSp>
      <p:cxnSp>
        <p:nvCxnSpPr>
          <p:cNvPr id="239" name="Google Shape;239;p25"/>
          <p:cNvCxnSpPr>
            <a:stCxn id="231" idx="0"/>
          </p:cNvCxnSpPr>
          <p:nvPr/>
        </p:nvCxnSpPr>
        <p:spPr>
          <a:xfrm rot="10800000" flipH="1">
            <a:off x="2294300" y="4213300"/>
            <a:ext cx="1746300" cy="247500"/>
          </a:xfrm>
          <a:prstGeom prst="straightConnector1">
            <a:avLst/>
          </a:prstGeom>
          <a:noFill/>
          <a:ln w="9525" cap="flat" cmpd="sng">
            <a:solidFill>
              <a:schemeClr val="dk1"/>
            </a:solidFill>
            <a:prstDash val="solid"/>
            <a:round/>
            <a:headEnd type="oval" w="med" len="med"/>
            <a:tailEnd type="oval" w="med" len="med"/>
          </a:ln>
        </p:spPr>
      </p:cxnSp>
      <p:cxnSp>
        <p:nvCxnSpPr>
          <p:cNvPr id="240" name="Google Shape;240;p25"/>
          <p:cNvCxnSpPr>
            <a:stCxn id="234" idx="0"/>
          </p:cNvCxnSpPr>
          <p:nvPr/>
        </p:nvCxnSpPr>
        <p:spPr>
          <a:xfrm rot="10800000">
            <a:off x="4399675" y="4211800"/>
            <a:ext cx="1555500" cy="249000"/>
          </a:xfrm>
          <a:prstGeom prst="straightConnector1">
            <a:avLst/>
          </a:prstGeom>
          <a:noFill/>
          <a:ln w="9525" cap="flat" cmpd="sng">
            <a:solidFill>
              <a:schemeClr val="dk1"/>
            </a:solidFill>
            <a:prstDash val="solid"/>
            <a:round/>
            <a:headEnd type="oval" w="med" len="med"/>
            <a:tailEnd type="oval" w="med" len="med"/>
          </a:ln>
        </p:spPr>
      </p:cxnSp>
      <p:sp>
        <p:nvSpPr>
          <p:cNvPr id="241" name="Google Shape;241;p25"/>
          <p:cNvSpPr txBox="1"/>
          <p:nvPr/>
        </p:nvSpPr>
        <p:spPr>
          <a:xfrm>
            <a:off x="3077450" y="4466650"/>
            <a:ext cx="1435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Proxima Nova"/>
                <a:ea typeface="Proxima Nova"/>
                <a:cs typeface="Proxima Nova"/>
                <a:sym typeface="Proxima Nova"/>
              </a:rPr>
              <a:t>Numerical domains</a:t>
            </a:r>
            <a:endParaRPr sz="1100">
              <a:latin typeface="Proxima Nova"/>
              <a:ea typeface="Proxima Nova"/>
              <a:cs typeface="Proxima Nova"/>
              <a:sym typeface="Proxima Nova"/>
            </a:endParaRPr>
          </a:p>
        </p:txBody>
      </p:sp>
      <p:sp>
        <p:nvSpPr>
          <p:cNvPr id="242" name="Google Shape;242;p25"/>
          <p:cNvSpPr txBox="1"/>
          <p:nvPr/>
        </p:nvSpPr>
        <p:spPr>
          <a:xfrm>
            <a:off x="4721150" y="4441750"/>
            <a:ext cx="279600" cy="40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x</a:t>
            </a:r>
            <a:endParaRPr>
              <a:latin typeface="Proxima Nova"/>
              <a:ea typeface="Proxima Nova"/>
              <a:cs typeface="Proxima Nova"/>
              <a:sym typeface="Proxima Nova"/>
            </a:endParaRPr>
          </a:p>
        </p:txBody>
      </p:sp>
      <p:sp>
        <p:nvSpPr>
          <p:cNvPr id="243" name="Google Shape;243;p25"/>
          <p:cNvSpPr/>
          <p:nvPr/>
        </p:nvSpPr>
        <p:spPr>
          <a:xfrm>
            <a:off x="1703150" y="4443550"/>
            <a:ext cx="103500" cy="400200"/>
          </a:xfrm>
          <a:prstGeom prst="leftBracket">
            <a:avLst>
              <a:gd name="adj" fmla="val 83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rot="10800000">
            <a:off x="4617650" y="4441750"/>
            <a:ext cx="103500" cy="400200"/>
          </a:xfrm>
          <a:prstGeom prst="leftBracket">
            <a:avLst>
              <a:gd name="adj" fmla="val 83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a:off x="2998550" y="4316650"/>
            <a:ext cx="103500" cy="650400"/>
          </a:xfrm>
          <a:prstGeom prst="leftBracket">
            <a:avLst>
              <a:gd name="adj" fmla="val 83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10800000">
            <a:off x="6732350" y="4316650"/>
            <a:ext cx="103500" cy="650400"/>
          </a:xfrm>
          <a:prstGeom prst="leftBracket">
            <a:avLst>
              <a:gd name="adj" fmla="val 83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25"/>
          <p:cNvPicPr preferRelativeResize="0"/>
          <p:nvPr/>
        </p:nvPicPr>
        <p:blipFill>
          <a:blip r:embed="rId3">
            <a:alphaModFix/>
          </a:blip>
          <a:stretch>
            <a:fillRect/>
          </a:stretch>
        </p:blipFill>
        <p:spPr>
          <a:xfrm>
            <a:off x="503875" y="1049513"/>
            <a:ext cx="2654450" cy="729825"/>
          </a:xfrm>
          <a:prstGeom prst="rect">
            <a:avLst/>
          </a:prstGeom>
          <a:noFill/>
          <a:ln>
            <a:noFill/>
          </a:ln>
        </p:spPr>
      </p:pic>
      <p:pic>
        <p:nvPicPr>
          <p:cNvPr id="248" name="Google Shape;248;p25"/>
          <p:cNvPicPr preferRelativeResize="0"/>
          <p:nvPr/>
        </p:nvPicPr>
        <p:blipFill>
          <a:blip r:embed="rId4">
            <a:alphaModFix/>
          </a:blip>
          <a:stretch>
            <a:fillRect/>
          </a:stretch>
        </p:blipFill>
        <p:spPr>
          <a:xfrm>
            <a:off x="5381000" y="1246675"/>
            <a:ext cx="3647901" cy="973075"/>
          </a:xfrm>
          <a:prstGeom prst="rect">
            <a:avLst/>
          </a:prstGeom>
          <a:noFill/>
          <a:ln>
            <a:noFill/>
          </a:ln>
        </p:spPr>
      </p:pic>
      <p:pic>
        <p:nvPicPr>
          <p:cNvPr id="249" name="Google Shape;249;p25"/>
          <p:cNvPicPr preferRelativeResize="0"/>
          <p:nvPr/>
        </p:nvPicPr>
        <p:blipFill>
          <a:blip r:embed="rId5">
            <a:alphaModFix/>
          </a:blip>
          <a:stretch>
            <a:fillRect/>
          </a:stretch>
        </p:blipFill>
        <p:spPr>
          <a:xfrm>
            <a:off x="154225" y="1816475"/>
            <a:ext cx="3110626" cy="842100"/>
          </a:xfrm>
          <a:prstGeom prst="rect">
            <a:avLst/>
          </a:prstGeom>
          <a:noFill/>
          <a:ln>
            <a:noFill/>
          </a:ln>
        </p:spPr>
      </p:pic>
      <p:pic>
        <p:nvPicPr>
          <p:cNvPr id="250" name="Google Shape;250;p25"/>
          <p:cNvPicPr preferRelativeResize="0"/>
          <p:nvPr/>
        </p:nvPicPr>
        <p:blipFill>
          <a:blip r:embed="rId6">
            <a:alphaModFix/>
          </a:blip>
          <a:stretch>
            <a:fillRect/>
          </a:stretch>
        </p:blipFill>
        <p:spPr>
          <a:xfrm>
            <a:off x="32325" y="2701663"/>
            <a:ext cx="3354425" cy="729800"/>
          </a:xfrm>
          <a:prstGeom prst="rect">
            <a:avLst/>
          </a:prstGeom>
          <a:noFill/>
          <a:ln>
            <a:noFill/>
          </a:ln>
        </p:spPr>
      </p:pic>
      <p:pic>
        <p:nvPicPr>
          <p:cNvPr id="251" name="Google Shape;251;p25"/>
          <p:cNvPicPr preferRelativeResize="0"/>
          <p:nvPr/>
        </p:nvPicPr>
        <p:blipFill>
          <a:blip r:embed="rId7">
            <a:alphaModFix/>
          </a:blip>
          <a:stretch>
            <a:fillRect/>
          </a:stretch>
        </p:blipFill>
        <p:spPr>
          <a:xfrm>
            <a:off x="0" y="3508025"/>
            <a:ext cx="3313474" cy="780450"/>
          </a:xfrm>
          <a:prstGeom prst="rect">
            <a:avLst/>
          </a:prstGeom>
          <a:noFill/>
          <a:ln>
            <a:noFill/>
          </a:ln>
        </p:spPr>
      </p:pic>
      <p:pic>
        <p:nvPicPr>
          <p:cNvPr id="252" name="Google Shape;252;p25"/>
          <p:cNvPicPr preferRelativeResize="0"/>
          <p:nvPr/>
        </p:nvPicPr>
        <p:blipFill>
          <a:blip r:embed="rId8">
            <a:alphaModFix/>
          </a:blip>
          <a:stretch>
            <a:fillRect/>
          </a:stretch>
        </p:blipFill>
        <p:spPr>
          <a:xfrm>
            <a:off x="5241175" y="2259700"/>
            <a:ext cx="3927550" cy="842100"/>
          </a:xfrm>
          <a:prstGeom prst="rect">
            <a:avLst/>
          </a:prstGeom>
          <a:noFill/>
          <a:ln>
            <a:noFill/>
          </a:ln>
        </p:spPr>
      </p:pic>
      <p:pic>
        <p:nvPicPr>
          <p:cNvPr id="253" name="Google Shape;253;p25"/>
          <p:cNvPicPr preferRelativeResize="0"/>
          <p:nvPr/>
        </p:nvPicPr>
        <p:blipFill>
          <a:blip r:embed="rId9">
            <a:alphaModFix/>
          </a:blip>
          <a:stretch>
            <a:fillRect/>
          </a:stretch>
        </p:blipFill>
        <p:spPr>
          <a:xfrm>
            <a:off x="5395075" y="3088075"/>
            <a:ext cx="3706376" cy="565859"/>
          </a:xfrm>
          <a:prstGeom prst="rect">
            <a:avLst/>
          </a:prstGeom>
          <a:noFill/>
          <a:ln>
            <a:noFill/>
          </a:ln>
        </p:spPr>
      </p:pic>
      <p:pic>
        <p:nvPicPr>
          <p:cNvPr id="254" name="Google Shape;254;p25"/>
          <p:cNvPicPr preferRelativeResize="0"/>
          <p:nvPr/>
        </p:nvPicPr>
        <p:blipFill>
          <a:blip r:embed="rId10">
            <a:alphaModFix/>
          </a:blip>
          <a:stretch>
            <a:fillRect/>
          </a:stretch>
        </p:blipFill>
        <p:spPr>
          <a:xfrm>
            <a:off x="5955175" y="3583875"/>
            <a:ext cx="3164751" cy="842100"/>
          </a:xfrm>
          <a:prstGeom prst="rect">
            <a:avLst/>
          </a:prstGeom>
          <a:noFill/>
          <a:ln>
            <a:noFill/>
          </a:ln>
        </p:spPr>
      </p:pic>
      <p:pic>
        <p:nvPicPr>
          <p:cNvPr id="255" name="Google Shape;255;p25"/>
          <p:cNvPicPr preferRelativeResize="0"/>
          <p:nvPr/>
        </p:nvPicPr>
        <p:blipFill>
          <a:blip r:embed="rId11">
            <a:alphaModFix/>
          </a:blip>
          <a:stretch>
            <a:fillRect/>
          </a:stretch>
        </p:blipFill>
        <p:spPr>
          <a:xfrm>
            <a:off x="5172250" y="35675"/>
            <a:ext cx="3847224" cy="842100"/>
          </a:xfrm>
          <a:prstGeom prst="rect">
            <a:avLst/>
          </a:prstGeom>
          <a:noFill/>
          <a:ln>
            <a:noFill/>
          </a:ln>
        </p:spPr>
      </p:pic>
      <p:pic>
        <p:nvPicPr>
          <p:cNvPr id="256" name="Google Shape;256;p25"/>
          <p:cNvPicPr preferRelativeResize="0"/>
          <p:nvPr/>
        </p:nvPicPr>
        <p:blipFill>
          <a:blip r:embed="rId12">
            <a:alphaModFix/>
          </a:blip>
          <a:stretch>
            <a:fillRect/>
          </a:stretch>
        </p:blipFill>
        <p:spPr>
          <a:xfrm>
            <a:off x="5645488" y="255350"/>
            <a:ext cx="3313476" cy="1121450"/>
          </a:xfrm>
          <a:prstGeom prst="rect">
            <a:avLst/>
          </a:prstGeom>
          <a:noFill/>
          <a:ln>
            <a:noFill/>
          </a:ln>
        </p:spPr>
      </p:pic>
      <p:sp>
        <p:nvSpPr>
          <p:cNvPr id="257" name="Google Shape;257;p25"/>
          <p:cNvSpPr/>
          <p:nvPr/>
        </p:nvSpPr>
        <p:spPr>
          <a:xfrm>
            <a:off x="3436625" y="2658575"/>
            <a:ext cx="457200" cy="5052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txBox="1"/>
          <p:nvPr/>
        </p:nvSpPr>
        <p:spPr>
          <a:xfrm>
            <a:off x="3313475" y="2720600"/>
            <a:ext cx="6960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Pointer </a:t>
            </a:r>
            <a:endParaRPr sz="1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domain</a:t>
            </a:r>
            <a:endParaRPr sz="1000">
              <a:solidFill>
                <a:schemeClr val="dk1"/>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p:nvPr/>
        </p:nvSpPr>
        <p:spPr>
          <a:xfrm>
            <a:off x="6768825" y="2818900"/>
            <a:ext cx="2266500" cy="1357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3489775" y="498125"/>
            <a:ext cx="1590894" cy="365688"/>
          </a:xfrm>
          <a:prstGeom prst="flowChartMultidocumen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403700" y="1828300"/>
            <a:ext cx="2383200" cy="1357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txBox="1"/>
          <p:nvPr/>
        </p:nvSpPr>
        <p:spPr>
          <a:xfrm>
            <a:off x="3489775" y="520550"/>
            <a:ext cx="1545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Proxima Nova"/>
                <a:ea typeface="Proxima Nova"/>
                <a:cs typeface="Proxima Nova"/>
                <a:sym typeface="Proxima Nova"/>
              </a:rPr>
              <a:t>Numerical domains</a:t>
            </a:r>
            <a:endParaRPr sz="1100">
              <a:latin typeface="Proxima Nova"/>
              <a:ea typeface="Proxima Nova"/>
              <a:cs typeface="Proxima Nova"/>
              <a:sym typeface="Proxima Nova"/>
            </a:endParaRPr>
          </a:p>
        </p:txBody>
      </p:sp>
      <p:grpSp>
        <p:nvGrpSpPr>
          <p:cNvPr id="267" name="Google Shape;267;p26"/>
          <p:cNvGrpSpPr/>
          <p:nvPr/>
        </p:nvGrpSpPr>
        <p:grpSpPr>
          <a:xfrm>
            <a:off x="521030" y="1870000"/>
            <a:ext cx="990982" cy="365700"/>
            <a:chOff x="4724000" y="1870000"/>
            <a:chExt cx="1131000" cy="365700"/>
          </a:xfrm>
        </p:grpSpPr>
        <p:sp>
          <p:nvSpPr>
            <p:cNvPr id="268" name="Google Shape;268;p26"/>
            <p:cNvSpPr/>
            <p:nvPr/>
          </p:nvSpPr>
          <p:spPr>
            <a:xfrm>
              <a:off x="4724000" y="1870000"/>
              <a:ext cx="1131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txBox="1"/>
            <p:nvPr/>
          </p:nvSpPr>
          <p:spPr>
            <a:xfrm>
              <a:off x="4791275" y="1870000"/>
              <a:ext cx="10092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Wrapped Intervals</a:t>
              </a:r>
              <a:endParaRPr sz="1000">
                <a:solidFill>
                  <a:schemeClr val="dk1"/>
                </a:solidFill>
                <a:latin typeface="Proxima Nova"/>
                <a:ea typeface="Proxima Nova"/>
                <a:cs typeface="Proxima Nova"/>
                <a:sym typeface="Proxima Nova"/>
              </a:endParaRPr>
            </a:p>
          </p:txBody>
        </p:sp>
      </p:grpSp>
      <p:sp>
        <p:nvSpPr>
          <p:cNvPr id="270" name="Google Shape;270;p26"/>
          <p:cNvSpPr/>
          <p:nvPr/>
        </p:nvSpPr>
        <p:spPr>
          <a:xfrm>
            <a:off x="5068875" y="1842700"/>
            <a:ext cx="17313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26"/>
          <p:cNvGrpSpPr/>
          <p:nvPr/>
        </p:nvGrpSpPr>
        <p:grpSpPr>
          <a:xfrm>
            <a:off x="558051" y="2327200"/>
            <a:ext cx="990982" cy="365700"/>
            <a:chOff x="4724000" y="1870000"/>
            <a:chExt cx="1131000" cy="365700"/>
          </a:xfrm>
        </p:grpSpPr>
        <p:sp>
          <p:nvSpPr>
            <p:cNvPr id="272" name="Google Shape;272;p26"/>
            <p:cNvSpPr/>
            <p:nvPr/>
          </p:nvSpPr>
          <p:spPr>
            <a:xfrm>
              <a:off x="4724000" y="1870000"/>
              <a:ext cx="1131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txBox="1"/>
            <p:nvPr/>
          </p:nvSpPr>
          <p:spPr>
            <a:xfrm>
              <a:off x="4925139" y="1870000"/>
              <a:ext cx="6672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Bitfield</a:t>
              </a:r>
              <a:endParaRPr sz="1000">
                <a:solidFill>
                  <a:schemeClr val="dk1"/>
                </a:solidFill>
                <a:latin typeface="Proxima Nova"/>
                <a:ea typeface="Proxima Nova"/>
                <a:cs typeface="Proxima Nova"/>
                <a:sym typeface="Proxima Nova"/>
              </a:endParaRPr>
            </a:p>
          </p:txBody>
        </p:sp>
      </p:grpSp>
      <p:grpSp>
        <p:nvGrpSpPr>
          <p:cNvPr id="274" name="Google Shape;274;p26"/>
          <p:cNvGrpSpPr/>
          <p:nvPr/>
        </p:nvGrpSpPr>
        <p:grpSpPr>
          <a:xfrm>
            <a:off x="1664030" y="1870000"/>
            <a:ext cx="990982" cy="365700"/>
            <a:chOff x="4724000" y="1870000"/>
            <a:chExt cx="1131000" cy="365700"/>
          </a:xfrm>
        </p:grpSpPr>
        <p:sp>
          <p:nvSpPr>
            <p:cNvPr id="275" name="Google Shape;275;p26"/>
            <p:cNvSpPr/>
            <p:nvPr/>
          </p:nvSpPr>
          <p:spPr>
            <a:xfrm>
              <a:off x="4724000" y="1870000"/>
              <a:ext cx="1131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txBox="1"/>
            <p:nvPr/>
          </p:nvSpPr>
          <p:spPr>
            <a:xfrm>
              <a:off x="4791275" y="1870000"/>
              <a:ext cx="10092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 ℤ Intervals</a:t>
              </a:r>
              <a:endParaRPr sz="1000">
                <a:solidFill>
                  <a:schemeClr val="dk1"/>
                </a:solidFill>
                <a:latin typeface="Proxima Nova"/>
                <a:ea typeface="Proxima Nova"/>
                <a:cs typeface="Proxima Nova"/>
                <a:sym typeface="Proxima Nova"/>
              </a:endParaRPr>
            </a:p>
          </p:txBody>
        </p:sp>
      </p:grpSp>
      <p:grpSp>
        <p:nvGrpSpPr>
          <p:cNvPr id="277" name="Google Shape;277;p26"/>
          <p:cNvGrpSpPr/>
          <p:nvPr/>
        </p:nvGrpSpPr>
        <p:grpSpPr>
          <a:xfrm>
            <a:off x="1636125" y="2327200"/>
            <a:ext cx="1025888" cy="365700"/>
            <a:chOff x="4691595" y="1870000"/>
            <a:chExt cx="1202400" cy="365700"/>
          </a:xfrm>
        </p:grpSpPr>
        <p:sp>
          <p:nvSpPr>
            <p:cNvPr id="278" name="Google Shape;278;p26"/>
            <p:cNvSpPr/>
            <p:nvPr/>
          </p:nvSpPr>
          <p:spPr>
            <a:xfrm>
              <a:off x="4724000" y="1870000"/>
              <a:ext cx="1131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txBox="1"/>
            <p:nvPr/>
          </p:nvSpPr>
          <p:spPr>
            <a:xfrm>
              <a:off x="4691595" y="1870000"/>
              <a:ext cx="1202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Congruences</a:t>
              </a:r>
              <a:endParaRPr sz="1000">
                <a:solidFill>
                  <a:schemeClr val="dk1"/>
                </a:solidFill>
                <a:latin typeface="Proxima Nova"/>
                <a:ea typeface="Proxima Nova"/>
                <a:cs typeface="Proxima Nova"/>
                <a:sym typeface="Proxima Nova"/>
              </a:endParaRPr>
            </a:p>
          </p:txBody>
        </p:sp>
      </p:grpSp>
      <p:sp>
        <p:nvSpPr>
          <p:cNvPr id="280" name="Google Shape;280;p26"/>
          <p:cNvSpPr txBox="1"/>
          <p:nvPr/>
        </p:nvSpPr>
        <p:spPr>
          <a:xfrm>
            <a:off x="5028225" y="1875850"/>
            <a:ext cx="1812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Proxima Nova"/>
                <a:ea typeface="Proxima Nova"/>
                <a:cs typeface="Proxima Nova"/>
                <a:sym typeface="Proxima Nova"/>
              </a:rPr>
              <a:t>Dynamic Variable Packing</a:t>
            </a:r>
            <a:endParaRPr sz="1100">
              <a:latin typeface="Proxima Nova"/>
              <a:ea typeface="Proxima Nova"/>
              <a:cs typeface="Proxima Nova"/>
              <a:sym typeface="Proxima Nova"/>
            </a:endParaRPr>
          </a:p>
        </p:txBody>
      </p:sp>
      <p:grpSp>
        <p:nvGrpSpPr>
          <p:cNvPr id="281" name="Google Shape;281;p26"/>
          <p:cNvGrpSpPr/>
          <p:nvPr/>
        </p:nvGrpSpPr>
        <p:grpSpPr>
          <a:xfrm>
            <a:off x="3721430" y="3089200"/>
            <a:ext cx="990982" cy="365700"/>
            <a:chOff x="4724000" y="1870000"/>
            <a:chExt cx="1131000" cy="365700"/>
          </a:xfrm>
        </p:grpSpPr>
        <p:sp>
          <p:nvSpPr>
            <p:cNvPr id="282" name="Google Shape;282;p26"/>
            <p:cNvSpPr/>
            <p:nvPr/>
          </p:nvSpPr>
          <p:spPr>
            <a:xfrm>
              <a:off x="4724000" y="1870000"/>
              <a:ext cx="1131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txBox="1"/>
            <p:nvPr/>
          </p:nvSpPr>
          <p:spPr>
            <a:xfrm>
              <a:off x="4791275" y="1870000"/>
              <a:ext cx="10092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SNF Zones </a:t>
              </a:r>
              <a:endParaRPr sz="1000">
                <a:solidFill>
                  <a:schemeClr val="dk1"/>
                </a:solidFill>
                <a:latin typeface="Proxima Nova"/>
                <a:ea typeface="Proxima Nova"/>
                <a:cs typeface="Proxima Nova"/>
                <a:sym typeface="Proxima Nova"/>
              </a:endParaRPr>
            </a:p>
          </p:txBody>
        </p:sp>
      </p:grpSp>
      <p:grpSp>
        <p:nvGrpSpPr>
          <p:cNvPr id="284" name="Google Shape;284;p26"/>
          <p:cNvGrpSpPr/>
          <p:nvPr/>
        </p:nvGrpSpPr>
        <p:grpSpPr>
          <a:xfrm>
            <a:off x="4874815" y="3089200"/>
            <a:ext cx="1309133" cy="365700"/>
            <a:chOff x="4724000" y="1870000"/>
            <a:chExt cx="1131000" cy="365700"/>
          </a:xfrm>
        </p:grpSpPr>
        <p:sp>
          <p:nvSpPr>
            <p:cNvPr id="285" name="Google Shape;285;p26"/>
            <p:cNvSpPr/>
            <p:nvPr/>
          </p:nvSpPr>
          <p:spPr>
            <a:xfrm>
              <a:off x="4724000" y="1870000"/>
              <a:ext cx="1131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txBox="1"/>
            <p:nvPr/>
          </p:nvSpPr>
          <p:spPr>
            <a:xfrm>
              <a:off x="4802043" y="1870000"/>
              <a:ext cx="9666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SNF Octagons</a:t>
              </a:r>
              <a:endParaRPr sz="1000">
                <a:solidFill>
                  <a:schemeClr val="dk1"/>
                </a:solidFill>
                <a:latin typeface="Proxima Nova"/>
                <a:ea typeface="Proxima Nova"/>
                <a:cs typeface="Proxima Nova"/>
                <a:sym typeface="Proxima Nova"/>
              </a:endParaRPr>
            </a:p>
          </p:txBody>
        </p:sp>
      </p:grpSp>
      <p:grpSp>
        <p:nvGrpSpPr>
          <p:cNvPr id="287" name="Google Shape;287;p26"/>
          <p:cNvGrpSpPr/>
          <p:nvPr/>
        </p:nvGrpSpPr>
        <p:grpSpPr>
          <a:xfrm>
            <a:off x="1000000" y="2784400"/>
            <a:ext cx="1181725" cy="365700"/>
            <a:chOff x="4669482" y="1870000"/>
            <a:chExt cx="1185518" cy="365700"/>
          </a:xfrm>
        </p:grpSpPr>
        <p:sp>
          <p:nvSpPr>
            <p:cNvPr id="288" name="Google Shape;288;p26"/>
            <p:cNvSpPr/>
            <p:nvPr/>
          </p:nvSpPr>
          <p:spPr>
            <a:xfrm>
              <a:off x="4724000" y="1870000"/>
              <a:ext cx="1131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txBox="1"/>
            <p:nvPr/>
          </p:nvSpPr>
          <p:spPr>
            <a:xfrm>
              <a:off x="4669482" y="1870000"/>
              <a:ext cx="11310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 ℤ dis-intervals</a:t>
              </a:r>
              <a:endParaRPr sz="1000">
                <a:solidFill>
                  <a:schemeClr val="dk1"/>
                </a:solidFill>
                <a:latin typeface="Proxima Nova"/>
                <a:ea typeface="Proxima Nova"/>
                <a:cs typeface="Proxima Nova"/>
                <a:sym typeface="Proxima Nova"/>
              </a:endParaRPr>
            </a:p>
          </p:txBody>
        </p:sp>
      </p:grpSp>
      <p:sp>
        <p:nvSpPr>
          <p:cNvPr id="290" name="Google Shape;290;p26"/>
          <p:cNvSpPr/>
          <p:nvPr/>
        </p:nvSpPr>
        <p:spPr>
          <a:xfrm>
            <a:off x="6845630" y="3089200"/>
            <a:ext cx="990900" cy="365700"/>
          </a:xfrm>
          <a:prstGeom prst="roundRect">
            <a:avLst>
              <a:gd name="adj" fmla="val 16667"/>
            </a:avLst>
          </a:prstGeom>
          <a:solidFill>
            <a:srgbClr val="C9DAF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7988630" y="3089200"/>
            <a:ext cx="990900" cy="365700"/>
          </a:xfrm>
          <a:prstGeom prst="roundRect">
            <a:avLst>
              <a:gd name="adj" fmla="val 16667"/>
            </a:avLst>
          </a:prstGeom>
          <a:solidFill>
            <a:srgbClr val="FCE5C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7378944" y="3622600"/>
            <a:ext cx="1127400" cy="365700"/>
          </a:xfrm>
          <a:prstGeom prst="roundRect">
            <a:avLst>
              <a:gd name="adj" fmla="val 16667"/>
            </a:avLst>
          </a:prstGeom>
          <a:solidFill>
            <a:srgbClr val="EAD1D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26"/>
          <p:cNvGrpSpPr/>
          <p:nvPr/>
        </p:nvGrpSpPr>
        <p:grpSpPr>
          <a:xfrm>
            <a:off x="5397830" y="2479600"/>
            <a:ext cx="990982" cy="365700"/>
            <a:chOff x="4724000" y="1870000"/>
            <a:chExt cx="1131000" cy="365700"/>
          </a:xfrm>
        </p:grpSpPr>
        <p:sp>
          <p:nvSpPr>
            <p:cNvPr id="294" name="Google Shape;294;p26"/>
            <p:cNvSpPr/>
            <p:nvPr/>
          </p:nvSpPr>
          <p:spPr>
            <a:xfrm>
              <a:off x="4724000" y="1870000"/>
              <a:ext cx="11310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txBox="1"/>
            <p:nvPr/>
          </p:nvSpPr>
          <p:spPr>
            <a:xfrm>
              <a:off x="4791275" y="1870000"/>
              <a:ext cx="10092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Proxima Nova"/>
                  <a:ea typeface="Proxima Nova"/>
                  <a:cs typeface="Proxima Nova"/>
                  <a:sym typeface="Proxima Nova"/>
                </a:rPr>
                <a:t>Fixed TVPI </a:t>
              </a:r>
              <a:endParaRPr sz="1000">
                <a:solidFill>
                  <a:schemeClr val="dk1"/>
                </a:solidFill>
                <a:latin typeface="Proxima Nova"/>
                <a:ea typeface="Proxima Nova"/>
                <a:cs typeface="Proxima Nova"/>
                <a:sym typeface="Proxima Nova"/>
              </a:endParaRPr>
            </a:p>
          </p:txBody>
        </p:sp>
      </p:grpSp>
      <p:sp>
        <p:nvSpPr>
          <p:cNvPr id="296" name="Google Shape;296;p26"/>
          <p:cNvSpPr txBox="1"/>
          <p:nvPr/>
        </p:nvSpPr>
        <p:spPr>
          <a:xfrm>
            <a:off x="7043213" y="3095050"/>
            <a:ext cx="595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Proxima Nova"/>
                <a:ea typeface="Proxima Nova"/>
                <a:cs typeface="Proxima Nova"/>
                <a:sym typeface="Proxima Nova"/>
              </a:rPr>
              <a:t>Apron</a:t>
            </a:r>
            <a:endParaRPr sz="1100">
              <a:latin typeface="Proxima Nova"/>
              <a:ea typeface="Proxima Nova"/>
              <a:cs typeface="Proxima Nova"/>
              <a:sym typeface="Proxima Nova"/>
            </a:endParaRPr>
          </a:p>
        </p:txBody>
      </p:sp>
      <p:sp>
        <p:nvSpPr>
          <p:cNvPr id="297" name="Google Shape;297;p26"/>
          <p:cNvSpPr txBox="1"/>
          <p:nvPr/>
        </p:nvSpPr>
        <p:spPr>
          <a:xfrm>
            <a:off x="8186213" y="3095050"/>
            <a:ext cx="595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Proxima Nova"/>
                <a:ea typeface="Proxima Nova"/>
                <a:cs typeface="Proxima Nova"/>
                <a:sym typeface="Proxima Nova"/>
              </a:rPr>
              <a:t>PPLite</a:t>
            </a:r>
            <a:endParaRPr sz="1100">
              <a:latin typeface="Proxima Nova"/>
              <a:ea typeface="Proxima Nova"/>
              <a:cs typeface="Proxima Nova"/>
              <a:sym typeface="Proxima Nova"/>
            </a:endParaRPr>
          </a:p>
        </p:txBody>
      </p:sp>
      <p:sp>
        <p:nvSpPr>
          <p:cNvPr id="298" name="Google Shape;298;p26"/>
          <p:cNvSpPr txBox="1"/>
          <p:nvPr/>
        </p:nvSpPr>
        <p:spPr>
          <a:xfrm>
            <a:off x="7652813" y="3628450"/>
            <a:ext cx="595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Proxima Nova"/>
                <a:ea typeface="Proxima Nova"/>
                <a:cs typeface="Proxima Nova"/>
                <a:sym typeface="Proxima Nova"/>
              </a:rPr>
              <a:t>Elina</a:t>
            </a:r>
            <a:endParaRPr sz="1100">
              <a:latin typeface="Proxima Nova"/>
              <a:ea typeface="Proxima Nova"/>
              <a:cs typeface="Proxima Nova"/>
              <a:sym typeface="Proxima Nova"/>
            </a:endParaRPr>
          </a:p>
        </p:txBody>
      </p:sp>
      <p:cxnSp>
        <p:nvCxnSpPr>
          <p:cNvPr id="299" name="Google Shape;299;p26"/>
          <p:cNvCxnSpPr/>
          <p:nvPr/>
        </p:nvCxnSpPr>
        <p:spPr>
          <a:xfrm flipH="1">
            <a:off x="2790175" y="869400"/>
            <a:ext cx="1040100" cy="1507800"/>
          </a:xfrm>
          <a:prstGeom prst="straightConnector1">
            <a:avLst/>
          </a:prstGeom>
          <a:noFill/>
          <a:ln w="9525" cap="flat" cmpd="sng">
            <a:solidFill>
              <a:schemeClr val="dk1"/>
            </a:solidFill>
            <a:prstDash val="solid"/>
            <a:round/>
            <a:headEnd type="oval" w="med" len="med"/>
            <a:tailEnd type="oval" w="med" len="med"/>
          </a:ln>
        </p:spPr>
      </p:cxnSp>
      <p:cxnSp>
        <p:nvCxnSpPr>
          <p:cNvPr id="300" name="Google Shape;300;p26"/>
          <p:cNvCxnSpPr>
            <a:endCxn id="280" idx="0"/>
          </p:cNvCxnSpPr>
          <p:nvPr/>
        </p:nvCxnSpPr>
        <p:spPr>
          <a:xfrm>
            <a:off x="4125525" y="850150"/>
            <a:ext cx="1809000" cy="1025700"/>
          </a:xfrm>
          <a:prstGeom prst="straightConnector1">
            <a:avLst/>
          </a:prstGeom>
          <a:noFill/>
          <a:ln w="9525" cap="flat" cmpd="sng">
            <a:solidFill>
              <a:schemeClr val="dk1"/>
            </a:solidFill>
            <a:prstDash val="solid"/>
            <a:round/>
            <a:headEnd type="oval" w="med" len="med"/>
            <a:tailEnd type="oval" w="med" len="med"/>
          </a:ln>
        </p:spPr>
      </p:cxnSp>
      <p:cxnSp>
        <p:nvCxnSpPr>
          <p:cNvPr id="301" name="Google Shape;301;p26"/>
          <p:cNvCxnSpPr/>
          <p:nvPr/>
        </p:nvCxnSpPr>
        <p:spPr>
          <a:xfrm>
            <a:off x="6208275" y="2183950"/>
            <a:ext cx="2011800" cy="652200"/>
          </a:xfrm>
          <a:prstGeom prst="straightConnector1">
            <a:avLst/>
          </a:prstGeom>
          <a:noFill/>
          <a:ln w="9525" cap="flat" cmpd="sng">
            <a:solidFill>
              <a:schemeClr val="dk1"/>
            </a:solidFill>
            <a:prstDash val="solid"/>
            <a:round/>
            <a:headEnd type="oval" w="med" len="med"/>
            <a:tailEnd type="oval" w="med" len="med"/>
          </a:ln>
        </p:spPr>
      </p:cxnSp>
      <p:cxnSp>
        <p:nvCxnSpPr>
          <p:cNvPr id="302" name="Google Shape;302;p26"/>
          <p:cNvCxnSpPr/>
          <p:nvPr/>
        </p:nvCxnSpPr>
        <p:spPr>
          <a:xfrm>
            <a:off x="5862950" y="2217250"/>
            <a:ext cx="0" cy="265200"/>
          </a:xfrm>
          <a:prstGeom prst="straightConnector1">
            <a:avLst/>
          </a:prstGeom>
          <a:noFill/>
          <a:ln w="9525" cap="flat" cmpd="sng">
            <a:solidFill>
              <a:schemeClr val="dk1"/>
            </a:solidFill>
            <a:prstDash val="solid"/>
            <a:round/>
            <a:headEnd type="oval" w="med" len="med"/>
            <a:tailEnd type="oval" w="med" len="med"/>
          </a:ln>
        </p:spPr>
      </p:cxnSp>
      <p:cxnSp>
        <p:nvCxnSpPr>
          <p:cNvPr id="303" name="Google Shape;303;p26"/>
          <p:cNvCxnSpPr>
            <a:endCxn id="283" idx="0"/>
          </p:cNvCxnSpPr>
          <p:nvPr/>
        </p:nvCxnSpPr>
        <p:spPr>
          <a:xfrm flipH="1">
            <a:off x="4222507" y="2839300"/>
            <a:ext cx="1476300" cy="249900"/>
          </a:xfrm>
          <a:prstGeom prst="straightConnector1">
            <a:avLst/>
          </a:prstGeom>
          <a:noFill/>
          <a:ln w="9525" cap="flat" cmpd="sng">
            <a:solidFill>
              <a:schemeClr val="dk1"/>
            </a:solidFill>
            <a:prstDash val="solid"/>
            <a:round/>
            <a:headEnd type="oval" w="med" len="med"/>
            <a:tailEnd type="oval" w="med" len="med"/>
          </a:ln>
        </p:spPr>
      </p:cxnSp>
      <p:cxnSp>
        <p:nvCxnSpPr>
          <p:cNvPr id="304" name="Google Shape;304;p26"/>
          <p:cNvCxnSpPr/>
          <p:nvPr/>
        </p:nvCxnSpPr>
        <p:spPr>
          <a:xfrm flipH="1">
            <a:off x="5554457" y="2823850"/>
            <a:ext cx="372300" cy="265500"/>
          </a:xfrm>
          <a:prstGeom prst="straightConnector1">
            <a:avLst/>
          </a:prstGeom>
          <a:noFill/>
          <a:ln w="9525" cap="flat" cmpd="sng">
            <a:solidFill>
              <a:schemeClr val="dk1"/>
            </a:solidFill>
            <a:prstDash val="solid"/>
            <a:round/>
            <a:headEnd type="oval" w="med" len="med"/>
            <a:tailEnd type="oval" w="med" len="med"/>
          </a:ln>
        </p:spPr>
      </p:cxnSp>
      <p:cxnSp>
        <p:nvCxnSpPr>
          <p:cNvPr id="305" name="Google Shape;305;p26"/>
          <p:cNvCxnSpPr>
            <a:endCxn id="263" idx="1"/>
          </p:cNvCxnSpPr>
          <p:nvPr/>
        </p:nvCxnSpPr>
        <p:spPr>
          <a:xfrm>
            <a:off x="6142725" y="2839150"/>
            <a:ext cx="626100" cy="658500"/>
          </a:xfrm>
          <a:prstGeom prst="straightConnector1">
            <a:avLst/>
          </a:prstGeom>
          <a:noFill/>
          <a:ln w="9525" cap="flat" cmpd="sng">
            <a:solidFill>
              <a:schemeClr val="dk1"/>
            </a:solidFill>
            <a:prstDash val="solid"/>
            <a:round/>
            <a:headEnd type="oval" w="med" len="med"/>
            <a:tailEnd type="oval" w="med" len="med"/>
          </a:ln>
        </p:spPr>
      </p:cxnSp>
      <p:pic>
        <p:nvPicPr>
          <p:cNvPr id="306" name="Google Shape;306;p26"/>
          <p:cNvPicPr preferRelativeResize="0"/>
          <p:nvPr/>
        </p:nvPicPr>
        <p:blipFill>
          <a:blip r:embed="rId3">
            <a:alphaModFix/>
          </a:blip>
          <a:stretch>
            <a:fillRect/>
          </a:stretch>
        </p:blipFill>
        <p:spPr>
          <a:xfrm>
            <a:off x="167175" y="38925"/>
            <a:ext cx="3293226" cy="933025"/>
          </a:xfrm>
          <a:prstGeom prst="rect">
            <a:avLst/>
          </a:prstGeom>
          <a:noFill/>
          <a:ln>
            <a:noFill/>
          </a:ln>
        </p:spPr>
      </p:pic>
      <p:pic>
        <p:nvPicPr>
          <p:cNvPr id="307" name="Google Shape;307;p26"/>
          <p:cNvPicPr preferRelativeResize="0"/>
          <p:nvPr/>
        </p:nvPicPr>
        <p:blipFill>
          <a:blip r:embed="rId4">
            <a:alphaModFix/>
          </a:blip>
          <a:stretch>
            <a:fillRect/>
          </a:stretch>
        </p:blipFill>
        <p:spPr>
          <a:xfrm>
            <a:off x="3422575" y="3550400"/>
            <a:ext cx="3310700" cy="727923"/>
          </a:xfrm>
          <a:prstGeom prst="rect">
            <a:avLst/>
          </a:prstGeom>
          <a:noFill/>
          <a:ln>
            <a:noFill/>
          </a:ln>
        </p:spPr>
      </p:pic>
      <p:pic>
        <p:nvPicPr>
          <p:cNvPr id="308" name="Google Shape;308;p26"/>
          <p:cNvPicPr preferRelativeResize="0"/>
          <p:nvPr/>
        </p:nvPicPr>
        <p:blipFill>
          <a:blip r:embed="rId5">
            <a:alphaModFix/>
          </a:blip>
          <a:stretch>
            <a:fillRect/>
          </a:stretch>
        </p:blipFill>
        <p:spPr>
          <a:xfrm>
            <a:off x="5529850" y="776525"/>
            <a:ext cx="3293224" cy="849575"/>
          </a:xfrm>
          <a:prstGeom prst="rect">
            <a:avLst/>
          </a:prstGeom>
          <a:noFill/>
          <a:ln>
            <a:noFill/>
          </a:ln>
        </p:spPr>
      </p:pic>
      <p:pic>
        <p:nvPicPr>
          <p:cNvPr id="309" name="Google Shape;309;p26"/>
          <p:cNvPicPr preferRelativeResize="0"/>
          <p:nvPr/>
        </p:nvPicPr>
        <p:blipFill>
          <a:blip r:embed="rId6">
            <a:alphaModFix/>
          </a:blip>
          <a:stretch>
            <a:fillRect/>
          </a:stretch>
        </p:blipFill>
        <p:spPr>
          <a:xfrm>
            <a:off x="0" y="3329625"/>
            <a:ext cx="3512099" cy="849575"/>
          </a:xfrm>
          <a:prstGeom prst="rect">
            <a:avLst/>
          </a:prstGeom>
          <a:noFill/>
          <a:ln>
            <a:noFill/>
          </a:ln>
        </p:spPr>
      </p:pic>
      <p:pic>
        <p:nvPicPr>
          <p:cNvPr id="310" name="Google Shape;310;p26"/>
          <p:cNvPicPr preferRelativeResize="0"/>
          <p:nvPr/>
        </p:nvPicPr>
        <p:blipFill>
          <a:blip r:embed="rId7">
            <a:alphaModFix/>
          </a:blip>
          <a:stretch>
            <a:fillRect/>
          </a:stretch>
        </p:blipFill>
        <p:spPr>
          <a:xfrm>
            <a:off x="56125" y="1010650"/>
            <a:ext cx="3205574" cy="6738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Crab Domains Rely on Efficient Datastructures</a:t>
            </a:r>
            <a:endParaRPr/>
          </a:p>
        </p:txBody>
      </p:sp>
      <p:sp>
        <p:nvSpPr>
          <p:cNvPr id="316" name="Google Shape;316;p27"/>
          <p:cNvSpPr txBox="1">
            <a:spLocks noGrp="1"/>
          </p:cNvSpPr>
          <p:nvPr>
            <p:ph type="body" idx="1"/>
          </p:nvPr>
        </p:nvSpPr>
        <p:spPr>
          <a:xfrm>
            <a:off x="311700" y="1152475"/>
            <a:ext cx="8520600" cy="3079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Persistent mergeable maps </a:t>
            </a:r>
            <a:endParaRPr/>
          </a:p>
          <a:p>
            <a:pPr marL="914400" lvl="1" indent="-317500" algn="l" rtl="0">
              <a:spcBef>
                <a:spcPts val="0"/>
              </a:spcBef>
              <a:spcAft>
                <a:spcPts val="0"/>
              </a:spcAft>
              <a:buSzPts val="1400"/>
              <a:buChar char="-"/>
            </a:pPr>
            <a:r>
              <a:rPr lang="en"/>
              <a:t>Non-relational domains: intervals, congruences, etc</a:t>
            </a:r>
            <a:endParaRPr/>
          </a:p>
          <a:p>
            <a:pPr marL="457200" lvl="0" indent="-342900" algn="l" rtl="0">
              <a:spcBef>
                <a:spcPts val="0"/>
              </a:spcBef>
              <a:spcAft>
                <a:spcPts val="0"/>
              </a:spcAft>
              <a:buSzPts val="1800"/>
              <a:buChar char="-"/>
            </a:pPr>
            <a:r>
              <a:rPr lang="en"/>
              <a:t>Persistent sets</a:t>
            </a:r>
            <a:endParaRPr/>
          </a:p>
          <a:p>
            <a:pPr marL="914400" lvl="1" indent="-317500" algn="l" rtl="0">
              <a:spcBef>
                <a:spcPts val="0"/>
              </a:spcBef>
              <a:spcAft>
                <a:spcPts val="0"/>
              </a:spcAft>
              <a:buSzPts val="1400"/>
              <a:buChar char="-"/>
            </a:pPr>
            <a:r>
              <a:rPr lang="en"/>
              <a:t>Finite domains</a:t>
            </a:r>
            <a:endParaRPr/>
          </a:p>
          <a:p>
            <a:pPr marL="457200" lvl="0" indent="-342900" algn="l" rtl="0">
              <a:spcBef>
                <a:spcPts val="0"/>
              </a:spcBef>
              <a:spcAft>
                <a:spcPts val="0"/>
              </a:spcAft>
              <a:buSzPts val="1800"/>
              <a:buChar char="-"/>
            </a:pPr>
            <a:r>
              <a:rPr lang="en"/>
              <a:t>Sparse graphs with incremental algorithms </a:t>
            </a:r>
            <a:endParaRPr/>
          </a:p>
          <a:p>
            <a:pPr marL="914400" lvl="1" indent="-317500" algn="l" rtl="0">
              <a:spcBef>
                <a:spcPts val="0"/>
              </a:spcBef>
              <a:spcAft>
                <a:spcPts val="0"/>
              </a:spcAft>
              <a:buSzPts val="1400"/>
              <a:buChar char="-"/>
            </a:pPr>
            <a:r>
              <a:rPr lang="en"/>
              <a:t>DBM-based domains such as Zones and Octagons</a:t>
            </a:r>
            <a:endParaRPr/>
          </a:p>
          <a:p>
            <a:pPr marL="457200" lvl="0" indent="-342900" algn="l" rtl="0">
              <a:spcBef>
                <a:spcPts val="0"/>
              </a:spcBef>
              <a:spcAft>
                <a:spcPts val="0"/>
              </a:spcAft>
              <a:buSzPts val="1800"/>
              <a:buChar char="-"/>
            </a:pPr>
            <a:r>
              <a:rPr lang="en"/>
              <a:t>Persistent union-find</a:t>
            </a:r>
            <a:endParaRPr/>
          </a:p>
          <a:p>
            <a:pPr marL="914400" lvl="1" indent="-317500" algn="l" rtl="0">
              <a:spcBef>
                <a:spcPts val="0"/>
              </a:spcBef>
              <a:spcAft>
                <a:spcPts val="0"/>
              </a:spcAft>
              <a:buSzPts val="1400"/>
              <a:buChar char="-"/>
            </a:pPr>
            <a:r>
              <a:rPr lang="en"/>
              <a:t>Dynamic variable packing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8"/>
          <p:cNvSpPr txBox="1">
            <a:spLocks noGrp="1"/>
          </p:cNvSpPr>
          <p:nvPr>
            <p:ph type="body" idx="1"/>
          </p:nvPr>
        </p:nvSpPr>
        <p:spPr>
          <a:xfrm>
            <a:off x="311700" y="462900"/>
            <a:ext cx="8520600" cy="1594500"/>
          </a:xfrm>
          <a:prstGeom prst="rect">
            <a:avLst/>
          </a:prstGeom>
          <a:ln w="28575" cap="flat" cmpd="sng">
            <a:solidFill>
              <a:srgbClr val="D9EAD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en" sz="2000" b="1"/>
              <a:t>Problem</a:t>
            </a:r>
            <a:r>
              <a:rPr lang="en" sz="2000"/>
              <a:t>: suppose that you have some program </a:t>
            </a:r>
            <a:r>
              <a:rPr lang="en" sz="2000" b="1"/>
              <a:t>P</a:t>
            </a:r>
            <a:r>
              <a:rPr lang="en" sz="2000"/>
              <a:t> (possibly written in some new language) that can be expressed as a CFG and numerical operations with some property </a:t>
            </a:r>
            <a:r>
              <a:rPr lang="en" sz="2000" b="1"/>
              <a:t>𝚷</a:t>
            </a:r>
            <a:r>
              <a:rPr lang="en" sz="2000"/>
              <a:t>, and you would like to investigate which abstractions can capture the relevant aspects of  </a:t>
            </a:r>
            <a:r>
              <a:rPr lang="en" sz="2000" b="1"/>
              <a:t>(P, 𝚷) </a:t>
            </a:r>
            <a:endParaRPr sz="2000"/>
          </a:p>
        </p:txBody>
      </p:sp>
      <p:sp>
        <p:nvSpPr>
          <p:cNvPr id="322" name="Google Shape;322;p28"/>
          <p:cNvSpPr txBox="1">
            <a:spLocks noGrp="1"/>
          </p:cNvSpPr>
          <p:nvPr>
            <p:ph type="body" idx="1"/>
          </p:nvPr>
        </p:nvSpPr>
        <p:spPr>
          <a:xfrm>
            <a:off x="311700" y="2520300"/>
            <a:ext cx="8520600" cy="1897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200" b="1"/>
              <a:t>Example</a:t>
            </a:r>
            <a:r>
              <a:rPr lang="en" sz="2200"/>
              <a:t>: In 2018, we wondered if we could prove </a:t>
            </a:r>
            <a:r>
              <a:rPr lang="en" sz="2200" b="1"/>
              <a:t>memory safety</a:t>
            </a:r>
            <a:r>
              <a:rPr lang="en" sz="2200"/>
              <a:t> of Linux </a:t>
            </a:r>
            <a:r>
              <a:rPr lang="en" sz="2200" b="1"/>
              <a:t>eBPF</a:t>
            </a:r>
            <a:r>
              <a:rPr lang="en" sz="2200"/>
              <a:t> programs using AbsInt while being precise and efficient </a:t>
            </a:r>
            <a:endParaRPr sz="2200"/>
          </a:p>
          <a:p>
            <a:pPr marL="457200" lvl="0" indent="-357822" algn="l" rtl="0">
              <a:spcBef>
                <a:spcPts val="1200"/>
              </a:spcBef>
              <a:spcAft>
                <a:spcPts val="0"/>
              </a:spcAft>
              <a:buSzPct val="100000"/>
              <a:buChar char="●"/>
            </a:pPr>
            <a:r>
              <a:rPr lang="en" sz="2200"/>
              <a:t>Precise: do not reject more programs than the existing verifier</a:t>
            </a:r>
            <a:endParaRPr sz="2200"/>
          </a:p>
          <a:p>
            <a:pPr marL="457200" lvl="0" indent="-357822" algn="l" rtl="0">
              <a:spcBef>
                <a:spcPts val="0"/>
              </a:spcBef>
              <a:spcAft>
                <a:spcPts val="0"/>
              </a:spcAft>
              <a:buSzPct val="100000"/>
              <a:buChar char="●"/>
            </a:pPr>
            <a:r>
              <a:rPr lang="en" sz="2200"/>
              <a:t>Efficient: verifier must run in few seconds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eBPF?</a:t>
            </a:r>
            <a:endParaRPr/>
          </a:p>
        </p:txBody>
      </p:sp>
      <p:pic>
        <p:nvPicPr>
          <p:cNvPr id="328" name="Google Shape;328;p29"/>
          <p:cNvPicPr preferRelativeResize="0"/>
          <p:nvPr/>
        </p:nvPicPr>
        <p:blipFill>
          <a:blip r:embed="rId3">
            <a:alphaModFix/>
          </a:blip>
          <a:stretch>
            <a:fillRect/>
          </a:stretch>
        </p:blipFill>
        <p:spPr>
          <a:xfrm>
            <a:off x="152400" y="865325"/>
            <a:ext cx="8713946" cy="3820975"/>
          </a:xfrm>
          <a:prstGeom prst="rect">
            <a:avLst/>
          </a:prstGeom>
          <a:noFill/>
          <a:ln>
            <a:noFill/>
          </a:ln>
        </p:spPr>
      </p:pic>
      <p:sp>
        <p:nvSpPr>
          <p:cNvPr id="329" name="Google Shape;329;p29"/>
          <p:cNvSpPr txBox="1"/>
          <p:nvPr/>
        </p:nvSpPr>
        <p:spPr>
          <a:xfrm>
            <a:off x="2743400" y="4601275"/>
            <a:ext cx="45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Source: </a:t>
            </a:r>
            <a:r>
              <a:rPr lang="en" u="sng">
                <a:solidFill>
                  <a:schemeClr val="hlink"/>
                </a:solidFill>
                <a:latin typeface="Proxima Nova"/>
                <a:ea typeface="Proxima Nova"/>
                <a:cs typeface="Proxima Nova"/>
                <a:sym typeface="Proxima Nova"/>
                <a:hlinkClick r:id="rId4"/>
              </a:rPr>
              <a:t>https://ebpf.io/what-is-ebpf/</a:t>
            </a:r>
            <a:endParaRPr>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1190950" y="445025"/>
            <a:ext cx="7641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eBPF Virtual Machine</a:t>
            </a:r>
            <a:endParaRPr/>
          </a:p>
        </p:txBody>
      </p:sp>
      <p:pic>
        <p:nvPicPr>
          <p:cNvPr id="335" name="Google Shape;335;p30"/>
          <p:cNvPicPr preferRelativeResize="0"/>
          <p:nvPr/>
        </p:nvPicPr>
        <p:blipFill>
          <a:blip r:embed="rId3">
            <a:alphaModFix/>
          </a:blip>
          <a:stretch>
            <a:fillRect/>
          </a:stretch>
        </p:blipFill>
        <p:spPr>
          <a:xfrm>
            <a:off x="2200325" y="1173025"/>
            <a:ext cx="3683000" cy="2093200"/>
          </a:xfrm>
          <a:prstGeom prst="rect">
            <a:avLst/>
          </a:prstGeom>
          <a:noFill/>
          <a:ln>
            <a:noFill/>
          </a:ln>
        </p:spPr>
      </p:pic>
      <p:sp>
        <p:nvSpPr>
          <p:cNvPr id="336" name="Google Shape;336;p30"/>
          <p:cNvSpPr txBox="1">
            <a:spLocks noGrp="1"/>
          </p:cNvSpPr>
          <p:nvPr>
            <p:ph type="body" idx="1"/>
          </p:nvPr>
        </p:nvSpPr>
        <p:spPr>
          <a:xfrm>
            <a:off x="517925" y="3457900"/>
            <a:ext cx="7386300" cy="1404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Only 11 </a:t>
            </a:r>
            <a:r>
              <a:rPr lang="en" sz="1500" b="1"/>
              <a:t>registers: </a:t>
            </a:r>
            <a:r>
              <a:rPr lang="en" sz="1500">
                <a:latin typeface="Courier New"/>
                <a:ea typeface="Courier New"/>
                <a:cs typeface="Courier New"/>
                <a:sym typeface="Courier New"/>
              </a:rPr>
              <a:t>r10</a:t>
            </a:r>
            <a:r>
              <a:rPr lang="en" sz="1500"/>
              <a:t> is read-only and point to the stack, </a:t>
            </a:r>
            <a:r>
              <a:rPr lang="en" sz="1500">
                <a:latin typeface="Courier New"/>
                <a:ea typeface="Courier New"/>
                <a:cs typeface="Courier New"/>
                <a:sym typeface="Courier New"/>
              </a:rPr>
              <a:t>r1</a:t>
            </a:r>
            <a:r>
              <a:rPr lang="en" sz="1500"/>
              <a:t> initially to Context </a:t>
            </a:r>
            <a:endParaRPr sz="1500"/>
          </a:p>
          <a:p>
            <a:pPr marL="457200" lvl="0" indent="-323850" algn="l" rtl="0">
              <a:spcBef>
                <a:spcPts val="0"/>
              </a:spcBef>
              <a:spcAft>
                <a:spcPts val="0"/>
              </a:spcAft>
              <a:buSzPts val="1500"/>
              <a:buChar char="●"/>
            </a:pPr>
            <a:r>
              <a:rPr lang="en" sz="1500" b="1"/>
              <a:t>Context</a:t>
            </a:r>
            <a:r>
              <a:rPr lang="en" sz="1500"/>
              <a:t> stores fixed-size invocation program arguments</a:t>
            </a:r>
            <a:endParaRPr sz="1500"/>
          </a:p>
          <a:p>
            <a:pPr marL="457200" lvl="0" indent="-323850" algn="l" rtl="0">
              <a:spcBef>
                <a:spcPts val="0"/>
              </a:spcBef>
              <a:spcAft>
                <a:spcPts val="0"/>
              </a:spcAft>
              <a:buSzPts val="1500"/>
              <a:buChar char="●"/>
            </a:pPr>
            <a:r>
              <a:rPr lang="en" sz="1500" b="1"/>
              <a:t>Packet </a:t>
            </a:r>
            <a:r>
              <a:rPr lang="en" sz="1500"/>
              <a:t>stores variable-size data (e.g., network packet) but not pointers</a:t>
            </a:r>
            <a:endParaRPr sz="1500"/>
          </a:p>
          <a:p>
            <a:pPr marL="457200" lvl="0" indent="-323850" algn="l" rtl="0">
              <a:spcBef>
                <a:spcPts val="0"/>
              </a:spcBef>
              <a:spcAft>
                <a:spcPts val="0"/>
              </a:spcAft>
              <a:buSzPts val="1500"/>
              <a:buChar char="●"/>
            </a:pPr>
            <a:r>
              <a:rPr lang="en" sz="1500" b="1"/>
              <a:t>Stack </a:t>
            </a:r>
            <a:r>
              <a:rPr lang="en" sz="1500"/>
              <a:t>is a fixed-size scratch memory for register spilling</a:t>
            </a:r>
            <a:endParaRPr sz="1500"/>
          </a:p>
          <a:p>
            <a:pPr marL="457200" lvl="0" indent="-323850" algn="l" rtl="0">
              <a:spcBef>
                <a:spcPts val="0"/>
              </a:spcBef>
              <a:spcAft>
                <a:spcPts val="0"/>
              </a:spcAft>
              <a:buSzPts val="1500"/>
              <a:buChar char="●"/>
            </a:pPr>
            <a:r>
              <a:rPr lang="en" sz="1500"/>
              <a:t>No dynamic memory allocation, no recursive calls</a:t>
            </a:r>
            <a:endParaRPr sz="1500"/>
          </a:p>
        </p:txBody>
      </p:sp>
      <p:pic>
        <p:nvPicPr>
          <p:cNvPr id="337" name="Google Shape;337;p30"/>
          <p:cNvPicPr preferRelativeResize="0"/>
          <p:nvPr/>
        </p:nvPicPr>
        <p:blipFill>
          <a:blip r:embed="rId4">
            <a:alphaModFix/>
          </a:blip>
          <a:stretch>
            <a:fillRect/>
          </a:stretch>
        </p:blipFill>
        <p:spPr>
          <a:xfrm>
            <a:off x="540300" y="409650"/>
            <a:ext cx="615175" cy="57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 write eBPF code in CrabIR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Acknowledgments</a:t>
            </a:r>
            <a:endParaRPr/>
          </a:p>
        </p:txBody>
      </p:sp>
      <p:pic>
        <p:nvPicPr>
          <p:cNvPr id="66" name="Google Shape;66;p14"/>
          <p:cNvPicPr preferRelativeResize="0"/>
          <p:nvPr/>
        </p:nvPicPr>
        <p:blipFill>
          <a:blip r:embed="rId3">
            <a:alphaModFix/>
          </a:blip>
          <a:stretch>
            <a:fillRect/>
          </a:stretch>
        </p:blipFill>
        <p:spPr>
          <a:xfrm>
            <a:off x="1563800" y="1294825"/>
            <a:ext cx="1116800" cy="1537575"/>
          </a:xfrm>
          <a:prstGeom prst="rect">
            <a:avLst/>
          </a:prstGeom>
          <a:noFill/>
          <a:ln>
            <a:noFill/>
          </a:ln>
        </p:spPr>
      </p:pic>
      <p:pic>
        <p:nvPicPr>
          <p:cNvPr id="67" name="Google Shape;67;p14"/>
          <p:cNvPicPr preferRelativeResize="0"/>
          <p:nvPr/>
        </p:nvPicPr>
        <p:blipFill>
          <a:blip r:embed="rId4">
            <a:alphaModFix/>
          </a:blip>
          <a:stretch>
            <a:fillRect/>
          </a:stretch>
        </p:blipFill>
        <p:spPr>
          <a:xfrm>
            <a:off x="3130275" y="1294825"/>
            <a:ext cx="1445200" cy="1479550"/>
          </a:xfrm>
          <a:prstGeom prst="rect">
            <a:avLst/>
          </a:prstGeom>
          <a:noFill/>
          <a:ln>
            <a:noFill/>
          </a:ln>
        </p:spPr>
      </p:pic>
      <p:pic>
        <p:nvPicPr>
          <p:cNvPr id="68" name="Google Shape;68;p14"/>
          <p:cNvPicPr preferRelativeResize="0"/>
          <p:nvPr/>
        </p:nvPicPr>
        <p:blipFill>
          <a:blip r:embed="rId5">
            <a:alphaModFix/>
          </a:blip>
          <a:stretch>
            <a:fillRect/>
          </a:stretch>
        </p:blipFill>
        <p:spPr>
          <a:xfrm>
            <a:off x="4720075" y="1294825"/>
            <a:ext cx="1180225" cy="1479550"/>
          </a:xfrm>
          <a:prstGeom prst="rect">
            <a:avLst/>
          </a:prstGeom>
          <a:noFill/>
          <a:ln>
            <a:noFill/>
          </a:ln>
        </p:spPr>
      </p:pic>
      <p:pic>
        <p:nvPicPr>
          <p:cNvPr id="69" name="Google Shape;69;p14"/>
          <p:cNvPicPr preferRelativeResize="0"/>
          <p:nvPr/>
        </p:nvPicPr>
        <p:blipFill>
          <a:blip r:embed="rId6">
            <a:alphaModFix/>
          </a:blip>
          <a:stretch>
            <a:fillRect/>
          </a:stretch>
        </p:blipFill>
        <p:spPr>
          <a:xfrm>
            <a:off x="6052700" y="1294825"/>
            <a:ext cx="1312050" cy="1507250"/>
          </a:xfrm>
          <a:prstGeom prst="rect">
            <a:avLst/>
          </a:prstGeom>
          <a:noFill/>
          <a:ln>
            <a:noFill/>
          </a:ln>
        </p:spPr>
      </p:pic>
      <p:sp>
        <p:nvSpPr>
          <p:cNvPr id="70" name="Google Shape;70;p14"/>
          <p:cNvSpPr txBox="1"/>
          <p:nvPr/>
        </p:nvSpPr>
        <p:spPr>
          <a:xfrm>
            <a:off x="1522275" y="2995175"/>
            <a:ext cx="131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Arie Gurfinkel</a:t>
            </a:r>
            <a:endParaRPr>
              <a:latin typeface="Proxima Nova"/>
              <a:ea typeface="Proxima Nova"/>
              <a:cs typeface="Proxima Nova"/>
              <a:sym typeface="Proxima Nova"/>
            </a:endParaRPr>
          </a:p>
        </p:txBody>
      </p:sp>
      <p:sp>
        <p:nvSpPr>
          <p:cNvPr id="71" name="Google Shape;71;p14"/>
          <p:cNvSpPr txBox="1"/>
          <p:nvPr/>
        </p:nvSpPr>
        <p:spPr>
          <a:xfrm>
            <a:off x="3122475" y="2995175"/>
            <a:ext cx="131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Peter Stuckey</a:t>
            </a:r>
            <a:endParaRPr>
              <a:latin typeface="Proxima Nova"/>
              <a:ea typeface="Proxima Nova"/>
              <a:cs typeface="Proxima Nova"/>
              <a:sym typeface="Proxima Nova"/>
            </a:endParaRPr>
          </a:p>
        </p:txBody>
      </p:sp>
      <p:sp>
        <p:nvSpPr>
          <p:cNvPr id="72" name="Google Shape;72;p14"/>
          <p:cNvSpPr txBox="1"/>
          <p:nvPr/>
        </p:nvSpPr>
        <p:spPr>
          <a:xfrm>
            <a:off x="4646475" y="2964000"/>
            <a:ext cx="131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Harald Sondergaard</a:t>
            </a:r>
            <a:endParaRPr>
              <a:latin typeface="Proxima Nova"/>
              <a:ea typeface="Proxima Nova"/>
              <a:cs typeface="Proxima Nova"/>
              <a:sym typeface="Proxima Nova"/>
            </a:endParaRPr>
          </a:p>
        </p:txBody>
      </p:sp>
      <p:sp>
        <p:nvSpPr>
          <p:cNvPr id="73" name="Google Shape;73;p14"/>
          <p:cNvSpPr txBox="1"/>
          <p:nvPr/>
        </p:nvSpPr>
        <p:spPr>
          <a:xfrm>
            <a:off x="6170475" y="2964000"/>
            <a:ext cx="131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Graeme Gange</a:t>
            </a:r>
            <a:endParaRPr>
              <a:latin typeface="Proxima Nova"/>
              <a:ea typeface="Proxima Nova"/>
              <a:cs typeface="Proxima Nova"/>
              <a:sym typeface="Proxima Nova"/>
            </a:endParaRPr>
          </a:p>
        </p:txBody>
      </p:sp>
      <p:sp>
        <p:nvSpPr>
          <p:cNvPr id="74" name="Google Shape;74;p14"/>
          <p:cNvSpPr txBox="1">
            <a:spLocks noGrp="1"/>
          </p:cNvSpPr>
          <p:nvPr>
            <p:ph type="body" idx="1"/>
          </p:nvPr>
        </p:nvSpPr>
        <p:spPr>
          <a:xfrm>
            <a:off x="272125" y="3873250"/>
            <a:ext cx="8460300" cy="654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 dirty="0"/>
              <a:t>And many collaborators: Elazar </a:t>
            </a:r>
            <a:r>
              <a:rPr lang="en" dirty="0" err="1"/>
              <a:t>Gershuni</a:t>
            </a:r>
            <a:r>
              <a:rPr lang="en" dirty="0"/>
              <a:t>, </a:t>
            </a:r>
            <a:r>
              <a:rPr lang="en" dirty="0" err="1"/>
              <a:t>Teme</a:t>
            </a:r>
            <a:r>
              <a:rPr lang="en" dirty="0"/>
              <a:t> </a:t>
            </a:r>
            <a:r>
              <a:rPr lang="en" dirty="0" err="1"/>
              <a:t>Kahsai</a:t>
            </a:r>
            <a:r>
              <a:rPr lang="en" dirty="0"/>
              <a:t>, Peter </a:t>
            </a:r>
            <a:r>
              <a:rPr lang="en" dirty="0" err="1"/>
              <a:t>Schachte</a:t>
            </a:r>
            <a:r>
              <a:rPr lang="en" dirty="0"/>
              <a:t>, Yusen </a:t>
            </a:r>
            <a:r>
              <a:rPr lang="en" dirty="0" err="1"/>
              <a:t>Su</a:t>
            </a:r>
            <a:r>
              <a:rPr lang="en" dirty="0"/>
              <a:t>, </a:t>
            </a:r>
            <a:r>
              <a:rPr lang="en" dirty="0" err="1"/>
              <a:t>Enea</a:t>
            </a:r>
            <a:r>
              <a:rPr lang="en" dirty="0"/>
              <a:t> </a:t>
            </a:r>
            <a:r>
              <a:rPr lang="en" dirty="0" err="1"/>
              <a:t>Zaffanella</a:t>
            </a:r>
            <a:r>
              <a:rPr lang="en" dirty="0"/>
              <a:t>, Maria Christakis, Valentin </a:t>
            </a:r>
            <a:r>
              <a:rPr lang="en" dirty="0" err="1"/>
              <a:t>Wustholz</a:t>
            </a:r>
            <a:r>
              <a:rPr lang="en" dirty="0"/>
              <a:t>, </a:t>
            </a:r>
            <a:r>
              <a:rPr lang="en" dirty="0" err="1"/>
              <a:t>etc</a:t>
            </a:r>
            <a:endParaRP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2"/>
          <p:cNvSpPr/>
          <p:nvPr/>
        </p:nvSpPr>
        <p:spPr>
          <a:xfrm>
            <a:off x="4544825" y="884675"/>
            <a:ext cx="4404600" cy="3960900"/>
          </a:xfrm>
          <a:prstGeom prst="rect">
            <a:avLst/>
          </a:prstGeom>
          <a:solidFill>
            <a:srgbClr val="FFF2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345188" y="884663"/>
            <a:ext cx="3953100" cy="12975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txBox="1">
            <a:spLocks noGrp="1"/>
          </p:cNvSpPr>
          <p:nvPr>
            <p:ph type="title"/>
          </p:nvPr>
        </p:nvSpPr>
        <p:spPr>
          <a:xfrm>
            <a:off x="311700" y="254975"/>
            <a:ext cx="3433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eBPF Code Pattern #1</a:t>
            </a:r>
            <a:endParaRPr/>
          </a:p>
        </p:txBody>
      </p:sp>
      <p:sp>
        <p:nvSpPr>
          <p:cNvPr id="351" name="Google Shape;351;p32"/>
          <p:cNvSpPr txBox="1">
            <a:spLocks noGrp="1"/>
          </p:cNvSpPr>
          <p:nvPr>
            <p:ph type="body" idx="1"/>
          </p:nvPr>
        </p:nvSpPr>
        <p:spPr>
          <a:xfrm>
            <a:off x="379263" y="1330525"/>
            <a:ext cx="3953100" cy="7326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174">
                <a:latin typeface="Courier New"/>
                <a:ea typeface="Courier New"/>
                <a:cs typeface="Courier New"/>
                <a:sym typeface="Courier New"/>
              </a:rPr>
              <a:t>long *start = (void*) ctx-&gt;data;</a:t>
            </a:r>
            <a:endParaRPr sz="1174">
              <a:latin typeface="Courier New"/>
              <a:ea typeface="Courier New"/>
              <a:cs typeface="Courier New"/>
              <a:sym typeface="Courier New"/>
            </a:endParaRPr>
          </a:p>
          <a:p>
            <a:pPr marL="0" lvl="0" indent="0" algn="l" rtl="0">
              <a:lnSpc>
                <a:spcPct val="40000"/>
              </a:lnSpc>
              <a:spcBef>
                <a:spcPts val="1200"/>
              </a:spcBef>
              <a:spcAft>
                <a:spcPts val="0"/>
              </a:spcAft>
              <a:buNone/>
            </a:pPr>
            <a:r>
              <a:rPr lang="en" sz="1174">
                <a:latin typeface="Courier New"/>
                <a:ea typeface="Courier New"/>
                <a:cs typeface="Courier New"/>
                <a:sym typeface="Courier New"/>
              </a:rPr>
              <a:t>long *end = (void*) ctx-&gt;data_end;</a:t>
            </a:r>
            <a:endParaRPr sz="1174">
              <a:latin typeface="Courier New"/>
              <a:ea typeface="Courier New"/>
              <a:cs typeface="Courier New"/>
              <a:sym typeface="Courier New"/>
            </a:endParaRPr>
          </a:p>
          <a:p>
            <a:pPr marL="0" lvl="0" indent="0" algn="l" rtl="0">
              <a:lnSpc>
                <a:spcPct val="40000"/>
              </a:lnSpc>
              <a:spcBef>
                <a:spcPts val="1200"/>
              </a:spcBef>
              <a:spcAft>
                <a:spcPts val="1200"/>
              </a:spcAft>
              <a:buNone/>
            </a:pPr>
            <a:r>
              <a:rPr lang="en" sz="1174">
                <a:latin typeface="Courier New"/>
                <a:ea typeface="Courier New"/>
                <a:cs typeface="Courier New"/>
                <a:sym typeface="Courier New"/>
              </a:rPr>
              <a:t>if (start+1&gt;end){return;} else {*start=0;}</a:t>
            </a:r>
            <a:endParaRPr/>
          </a:p>
        </p:txBody>
      </p:sp>
      <p:cxnSp>
        <p:nvCxnSpPr>
          <p:cNvPr id="352" name="Google Shape;352;p32"/>
          <p:cNvCxnSpPr/>
          <p:nvPr/>
        </p:nvCxnSpPr>
        <p:spPr>
          <a:xfrm rot="10800000" flipH="1">
            <a:off x="345188" y="1178125"/>
            <a:ext cx="3969900" cy="8700"/>
          </a:xfrm>
          <a:prstGeom prst="straightConnector1">
            <a:avLst/>
          </a:prstGeom>
          <a:noFill/>
          <a:ln w="19050" cap="flat" cmpd="sng">
            <a:solidFill>
              <a:schemeClr val="dk1"/>
            </a:solidFill>
            <a:prstDash val="solid"/>
            <a:round/>
            <a:headEnd type="none" w="med" len="med"/>
            <a:tailEnd type="none" w="med" len="med"/>
          </a:ln>
        </p:spPr>
      </p:cxnSp>
      <p:sp>
        <p:nvSpPr>
          <p:cNvPr id="353" name="Google Shape;353;p32"/>
          <p:cNvSpPr txBox="1"/>
          <p:nvPr/>
        </p:nvSpPr>
        <p:spPr>
          <a:xfrm>
            <a:off x="464100" y="846900"/>
            <a:ext cx="98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C code</a:t>
            </a:r>
            <a:endParaRPr>
              <a:latin typeface="Proxima Nova"/>
              <a:ea typeface="Proxima Nova"/>
              <a:cs typeface="Proxima Nova"/>
              <a:sym typeface="Proxima Nova"/>
            </a:endParaRPr>
          </a:p>
        </p:txBody>
      </p:sp>
      <p:sp>
        <p:nvSpPr>
          <p:cNvPr id="354" name="Google Shape;354;p32"/>
          <p:cNvSpPr/>
          <p:nvPr/>
        </p:nvSpPr>
        <p:spPr>
          <a:xfrm>
            <a:off x="353825" y="2408675"/>
            <a:ext cx="3969900" cy="24339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txBox="1">
            <a:spLocks noGrp="1"/>
          </p:cNvSpPr>
          <p:nvPr>
            <p:ph type="body" idx="1"/>
          </p:nvPr>
        </p:nvSpPr>
        <p:spPr>
          <a:xfrm>
            <a:off x="387900" y="2795500"/>
            <a:ext cx="3832200" cy="20472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Pre</a:t>
            </a:r>
            <a:r>
              <a:rPr lang="en" sz="1150">
                <a:latin typeface="Courier New"/>
                <a:ea typeface="Courier New"/>
                <a:cs typeface="Courier New"/>
                <a:sym typeface="Courier New"/>
              </a:rPr>
              <a:t>: {data = *(u32*)(r1+76)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Pre</a:t>
            </a:r>
            <a:r>
              <a:rPr lang="en" sz="1150">
                <a:latin typeface="Courier New"/>
                <a:ea typeface="Courier New"/>
                <a:cs typeface="Courier New"/>
                <a:sym typeface="Courier New"/>
              </a:rPr>
              <a:t>: data_end = *(u32*)(r1+80)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1: r3 = *(u32 *) (r1+80)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2: r1 = *(u32 *) (r1+76)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3: r2 = r1 + 8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4: if r2&gt;r3 goto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b="1">
                <a:latin typeface="Courier New"/>
                <a:ea typeface="Courier New"/>
                <a:cs typeface="Courier New"/>
                <a:sym typeface="Courier New"/>
              </a:rPr>
              <a:t>assert</a:t>
            </a:r>
            <a:r>
              <a:rPr lang="en" sz="1150">
                <a:latin typeface="Courier New"/>
                <a:ea typeface="Courier New"/>
                <a:cs typeface="Courier New"/>
                <a:sym typeface="Courier New"/>
              </a:rPr>
              <a:t> r1&gt;=data &amp;&amp; r1&lt;=data_end-8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5: *(u64 *)(r1) = 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EXIT: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spcBef>
                <a:spcPts val="1200"/>
              </a:spcBef>
              <a:spcAft>
                <a:spcPts val="0"/>
              </a:spcAft>
              <a:buNone/>
            </a:pPr>
            <a:endParaRPr sz="1174">
              <a:latin typeface="Courier New"/>
              <a:ea typeface="Courier New"/>
              <a:cs typeface="Courier New"/>
              <a:sym typeface="Courier New"/>
            </a:endParaRPr>
          </a:p>
          <a:p>
            <a:pPr marL="0" lvl="0" indent="0" algn="l" rtl="0">
              <a:spcBef>
                <a:spcPts val="1200"/>
              </a:spcBef>
              <a:spcAft>
                <a:spcPts val="1200"/>
              </a:spcAft>
              <a:buNone/>
            </a:pPr>
            <a:endParaRPr sz="1174">
              <a:latin typeface="Courier New"/>
              <a:ea typeface="Courier New"/>
              <a:cs typeface="Courier New"/>
              <a:sym typeface="Courier New"/>
            </a:endParaRPr>
          </a:p>
        </p:txBody>
      </p:sp>
      <p:cxnSp>
        <p:nvCxnSpPr>
          <p:cNvPr id="356" name="Google Shape;356;p32"/>
          <p:cNvCxnSpPr/>
          <p:nvPr/>
        </p:nvCxnSpPr>
        <p:spPr>
          <a:xfrm rot="10800000" flipH="1">
            <a:off x="353825" y="2722600"/>
            <a:ext cx="3987000" cy="5400"/>
          </a:xfrm>
          <a:prstGeom prst="straightConnector1">
            <a:avLst/>
          </a:prstGeom>
          <a:noFill/>
          <a:ln w="19050" cap="flat" cmpd="sng">
            <a:solidFill>
              <a:schemeClr val="dk1"/>
            </a:solidFill>
            <a:prstDash val="solid"/>
            <a:round/>
            <a:headEnd type="none" w="med" len="med"/>
            <a:tailEnd type="none" w="med" len="med"/>
          </a:ln>
        </p:spPr>
      </p:cxnSp>
      <p:sp>
        <p:nvSpPr>
          <p:cNvPr id="357" name="Google Shape;357;p32"/>
          <p:cNvSpPr txBox="1"/>
          <p:nvPr/>
        </p:nvSpPr>
        <p:spPr>
          <a:xfrm>
            <a:off x="464100" y="23709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eBPF bytecode</a:t>
            </a:r>
            <a:endParaRPr>
              <a:latin typeface="Proxima Nova"/>
              <a:ea typeface="Proxima Nova"/>
              <a:cs typeface="Proxima Nova"/>
              <a:sym typeface="Proxima Nova"/>
            </a:endParaRPr>
          </a:p>
        </p:txBody>
      </p:sp>
      <p:sp>
        <p:nvSpPr>
          <p:cNvPr id="358" name="Google Shape;358;p32"/>
          <p:cNvSpPr txBox="1">
            <a:spLocks noGrp="1"/>
          </p:cNvSpPr>
          <p:nvPr>
            <p:ph type="body" idx="1"/>
          </p:nvPr>
        </p:nvSpPr>
        <p:spPr>
          <a:xfrm>
            <a:off x="4572000" y="1247100"/>
            <a:ext cx="4430400" cy="37236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150">
                <a:latin typeface="Courier New"/>
                <a:ea typeface="Courier New"/>
                <a:cs typeface="Courier New"/>
                <a:sym typeface="Courier New"/>
              </a:rPr>
              <a:t>cfg("example-1")</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start: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r4:i64 := 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r5:i64 := r4 + 76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r6:i64 := r4 + 80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data:i32 := </a:t>
            </a:r>
            <a:r>
              <a:rPr lang="en" sz="1150" b="1">
                <a:latin typeface="Courier New"/>
                <a:ea typeface="Courier New"/>
                <a:cs typeface="Courier New"/>
                <a:sym typeface="Courier New"/>
              </a:rPr>
              <a:t>array_load</a:t>
            </a:r>
            <a:r>
              <a:rPr lang="en" sz="1150">
                <a:latin typeface="Courier New"/>
                <a:ea typeface="Courier New"/>
                <a:cs typeface="Courier New"/>
                <a:sym typeface="Courier New"/>
              </a:rPr>
              <a:t>(Context, r5:i64)</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data_end:i32 := </a:t>
            </a:r>
            <a:r>
              <a:rPr lang="en" sz="1150" b="1">
                <a:latin typeface="Courier New"/>
                <a:ea typeface="Courier New"/>
                <a:cs typeface="Courier New"/>
                <a:sym typeface="Courier New"/>
              </a:rPr>
              <a:t>array_load</a:t>
            </a:r>
            <a:r>
              <a:rPr lang="en" sz="1150">
                <a:latin typeface="Courier New"/>
                <a:ea typeface="Courier New"/>
                <a:cs typeface="Courier New"/>
                <a:sym typeface="Courier New"/>
              </a:rPr>
              <a:t>(Context, r6:i64)</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goto</a:t>
            </a:r>
            <a:r>
              <a:rPr lang="en" sz="1150">
                <a:latin typeface="Courier New"/>
                <a:ea typeface="Courier New"/>
                <a:cs typeface="Courier New"/>
                <a:sym typeface="Courier New"/>
              </a:rPr>
              <a:t> bb1</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bb1:</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r3:i32 := </a:t>
            </a:r>
            <a:r>
              <a:rPr lang="en" sz="1150" b="1">
                <a:latin typeface="Courier New"/>
                <a:ea typeface="Courier New"/>
                <a:cs typeface="Courier New"/>
                <a:sym typeface="Courier New"/>
              </a:rPr>
              <a:t>array_load</a:t>
            </a:r>
            <a:r>
              <a:rPr lang="en" sz="1150">
                <a:latin typeface="Courier New"/>
                <a:ea typeface="Courier New"/>
                <a:cs typeface="Courier New"/>
                <a:sym typeface="Courier New"/>
              </a:rPr>
              <a:t>(Context, r6:i64)</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r1:i32 := </a:t>
            </a:r>
            <a:r>
              <a:rPr lang="en" sz="1150" b="1">
                <a:latin typeface="Courier New"/>
                <a:ea typeface="Courier New"/>
                <a:cs typeface="Courier New"/>
                <a:sym typeface="Courier New"/>
              </a:rPr>
              <a:t>array_load</a:t>
            </a:r>
            <a:r>
              <a:rPr lang="en" sz="1150">
                <a:latin typeface="Courier New"/>
                <a:ea typeface="Courier New"/>
                <a:cs typeface="Courier New"/>
                <a:sym typeface="Courier New"/>
              </a:rPr>
              <a:t>(Context, r5:i64)</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r2:i32 := r1 + 8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if</a:t>
            </a:r>
            <a:r>
              <a:rPr lang="en" sz="1150">
                <a:latin typeface="Courier New"/>
                <a:ea typeface="Courier New"/>
                <a:cs typeface="Courier New"/>
                <a:sym typeface="Courier New"/>
              </a:rPr>
              <a:t> (r2 &gt; r3):i32 </a:t>
            </a:r>
            <a:r>
              <a:rPr lang="en" sz="1150" b="1">
                <a:latin typeface="Courier New"/>
                <a:ea typeface="Courier New"/>
                <a:cs typeface="Courier New"/>
                <a:sym typeface="Courier New"/>
              </a:rPr>
              <a:t>goto</a:t>
            </a:r>
            <a:r>
              <a:rPr lang="en" sz="1150">
                <a:latin typeface="Courier New"/>
                <a:ea typeface="Courier New"/>
                <a:cs typeface="Courier New"/>
                <a:sym typeface="Courier New"/>
              </a:rPr>
              <a:t> exit </a:t>
            </a:r>
            <a:r>
              <a:rPr lang="en" sz="1150" b="1">
                <a:latin typeface="Courier New"/>
                <a:ea typeface="Courier New"/>
                <a:cs typeface="Courier New"/>
                <a:sym typeface="Courier New"/>
              </a:rPr>
              <a:t>else</a:t>
            </a:r>
            <a:r>
              <a:rPr lang="en" sz="1150">
                <a:latin typeface="Courier New"/>
                <a:ea typeface="Courier New"/>
                <a:cs typeface="Courier New"/>
                <a:sym typeface="Courier New"/>
              </a:rPr>
              <a:t> </a:t>
            </a:r>
            <a:r>
              <a:rPr lang="en" sz="1150" b="1">
                <a:latin typeface="Courier New"/>
                <a:ea typeface="Courier New"/>
                <a:cs typeface="Courier New"/>
                <a:sym typeface="Courier New"/>
              </a:rPr>
              <a:t>goto</a:t>
            </a:r>
            <a:r>
              <a:rPr lang="en" sz="1150">
                <a:latin typeface="Courier New"/>
                <a:ea typeface="Courier New"/>
                <a:cs typeface="Courier New"/>
                <a:sym typeface="Courier New"/>
              </a:rPr>
              <a:t> bb2</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bb2:</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EXPECT_EQ</a:t>
            </a:r>
            <a:r>
              <a:rPr lang="en" sz="1150">
                <a:latin typeface="Courier New"/>
                <a:ea typeface="Courier New"/>
                <a:cs typeface="Courier New"/>
                <a:sym typeface="Courier New"/>
              </a:rPr>
              <a:t>(true, </a:t>
            </a:r>
            <a:r>
              <a:rPr lang="en" sz="1150" b="1">
                <a:latin typeface="Courier New"/>
                <a:ea typeface="Courier New"/>
                <a:cs typeface="Courier New"/>
                <a:sym typeface="Courier New"/>
              </a:rPr>
              <a:t>assert</a:t>
            </a:r>
            <a:r>
              <a:rPr lang="en" sz="1150">
                <a:latin typeface="Courier New"/>
                <a:ea typeface="Courier New"/>
                <a:cs typeface="Courier New"/>
                <a:sym typeface="Courier New"/>
              </a:rPr>
              <a:t>(r1 &gt;= data):i32)</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EXPECT_EQ</a:t>
            </a:r>
            <a:r>
              <a:rPr lang="en" sz="1150">
                <a:latin typeface="Courier New"/>
                <a:ea typeface="Courier New"/>
                <a:cs typeface="Courier New"/>
                <a:sym typeface="Courier New"/>
              </a:rPr>
              <a:t>(true, </a:t>
            </a:r>
            <a:r>
              <a:rPr lang="en" sz="1150" b="1">
                <a:latin typeface="Courier New"/>
                <a:ea typeface="Courier New"/>
                <a:cs typeface="Courier New"/>
                <a:sym typeface="Courier New"/>
              </a:rPr>
              <a:t>assert</a:t>
            </a:r>
            <a:r>
              <a:rPr lang="en" sz="1150">
                <a:latin typeface="Courier New"/>
                <a:ea typeface="Courier New"/>
                <a:cs typeface="Courier New"/>
                <a:sym typeface="Courier New"/>
              </a:rPr>
              <a:t>(r1 &lt;= data_end-8):i32)</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a:latin typeface="Courier New"/>
                <a:ea typeface="Courier New"/>
                <a:cs typeface="Courier New"/>
                <a:sym typeface="Courier New"/>
              </a:rPr>
              <a:t>   </a:t>
            </a:r>
            <a:endParaRPr/>
          </a:p>
          <a:p>
            <a:pPr marL="0" lvl="0" indent="0" algn="l" rtl="0">
              <a:lnSpc>
                <a:spcPct val="40000"/>
              </a:lnSpc>
              <a:spcBef>
                <a:spcPts val="1200"/>
              </a:spcBef>
              <a:spcAft>
                <a:spcPts val="1200"/>
              </a:spcAft>
              <a:buNone/>
            </a:pPr>
            <a:endParaRPr/>
          </a:p>
        </p:txBody>
      </p:sp>
      <p:cxnSp>
        <p:nvCxnSpPr>
          <p:cNvPr id="359" name="Google Shape;359;p32"/>
          <p:cNvCxnSpPr/>
          <p:nvPr/>
        </p:nvCxnSpPr>
        <p:spPr>
          <a:xfrm rot="10800000" flipH="1">
            <a:off x="4544825" y="1195300"/>
            <a:ext cx="4430400" cy="8700"/>
          </a:xfrm>
          <a:prstGeom prst="straightConnector1">
            <a:avLst/>
          </a:prstGeom>
          <a:noFill/>
          <a:ln w="19050" cap="flat" cmpd="sng">
            <a:solidFill>
              <a:schemeClr val="dk1"/>
            </a:solidFill>
            <a:prstDash val="solid"/>
            <a:round/>
            <a:headEnd type="none" w="med" len="med"/>
            <a:tailEnd type="none" w="med" len="med"/>
          </a:ln>
        </p:spPr>
      </p:cxnSp>
      <p:sp>
        <p:nvSpPr>
          <p:cNvPr id="360" name="Google Shape;360;p32"/>
          <p:cNvSpPr txBox="1"/>
          <p:nvPr/>
        </p:nvSpPr>
        <p:spPr>
          <a:xfrm>
            <a:off x="4655100" y="8469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CrabIR</a:t>
            </a: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3"/>
          <p:cNvSpPr txBox="1">
            <a:spLocks noGrp="1"/>
          </p:cNvSpPr>
          <p:nvPr>
            <p:ph type="title"/>
          </p:nvPr>
        </p:nvSpPr>
        <p:spPr>
          <a:xfrm>
            <a:off x="311700" y="307725"/>
            <a:ext cx="369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eBPF Code Pattern #2</a:t>
            </a:r>
            <a:endParaRPr/>
          </a:p>
        </p:txBody>
      </p:sp>
      <p:sp>
        <p:nvSpPr>
          <p:cNvPr id="366" name="Google Shape;366;p33"/>
          <p:cNvSpPr/>
          <p:nvPr/>
        </p:nvSpPr>
        <p:spPr>
          <a:xfrm>
            <a:off x="353825" y="960875"/>
            <a:ext cx="3340200" cy="37236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txBox="1">
            <a:spLocks noGrp="1"/>
          </p:cNvSpPr>
          <p:nvPr>
            <p:ph type="body" idx="1"/>
          </p:nvPr>
        </p:nvSpPr>
        <p:spPr>
          <a:xfrm>
            <a:off x="387900" y="1347700"/>
            <a:ext cx="3340200" cy="33126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Pre</a:t>
            </a:r>
            <a:r>
              <a:rPr lang="en" sz="1150">
                <a:latin typeface="Courier New"/>
                <a:ea typeface="Courier New"/>
                <a:cs typeface="Courier New"/>
                <a:sym typeface="Courier New"/>
              </a:rPr>
              <a:t>: {data = *(u32*)(r1+76)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Pre</a:t>
            </a:r>
            <a:r>
              <a:rPr lang="en" sz="1150">
                <a:latin typeface="Courier New"/>
                <a:ea typeface="Courier New"/>
                <a:cs typeface="Courier New"/>
                <a:sym typeface="Courier New"/>
              </a:rPr>
              <a:t>: data_end = *(u32*)(r1+80)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1: r5 = ...</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2: r3 = *(u32 *) (r1+80)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3: r1 = *(u32 *) (r1+76)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4: r2 = r1 + r5</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5: if r2&lt;r1 goto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6: r2 = r2 + 8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7: if r2&gt;r3 goto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8: r1 = r1 + r5</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b="1">
                <a:latin typeface="Courier New"/>
                <a:ea typeface="Courier New"/>
                <a:cs typeface="Courier New"/>
                <a:sym typeface="Courier New"/>
              </a:rPr>
              <a:t>assert</a:t>
            </a:r>
            <a:r>
              <a:rPr lang="en" sz="1150">
                <a:latin typeface="Courier New"/>
                <a:ea typeface="Courier New"/>
                <a:cs typeface="Courier New"/>
                <a:sym typeface="Courier New"/>
              </a:rPr>
              <a:t> r1&gt;=data &amp;&amp; r1&lt;=data_end-8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9: *(u64 *)(r1) = 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EXIT: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4468">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spcBef>
                <a:spcPts val="1200"/>
              </a:spcBef>
              <a:spcAft>
                <a:spcPts val="0"/>
              </a:spcAft>
              <a:buNone/>
            </a:pPr>
            <a:endParaRPr sz="1174">
              <a:latin typeface="Courier New"/>
              <a:ea typeface="Courier New"/>
              <a:cs typeface="Courier New"/>
              <a:sym typeface="Courier New"/>
            </a:endParaRPr>
          </a:p>
          <a:p>
            <a:pPr marL="0" lvl="0" indent="0" algn="l" rtl="0">
              <a:spcBef>
                <a:spcPts val="1200"/>
              </a:spcBef>
              <a:spcAft>
                <a:spcPts val="1200"/>
              </a:spcAft>
              <a:buNone/>
            </a:pPr>
            <a:endParaRPr sz="1174">
              <a:latin typeface="Courier New"/>
              <a:ea typeface="Courier New"/>
              <a:cs typeface="Courier New"/>
              <a:sym typeface="Courier New"/>
            </a:endParaRPr>
          </a:p>
        </p:txBody>
      </p:sp>
      <p:cxnSp>
        <p:nvCxnSpPr>
          <p:cNvPr id="368" name="Google Shape;368;p33"/>
          <p:cNvCxnSpPr/>
          <p:nvPr/>
        </p:nvCxnSpPr>
        <p:spPr>
          <a:xfrm rot="10800000" flipH="1">
            <a:off x="353825" y="1277200"/>
            <a:ext cx="3365700" cy="3000"/>
          </a:xfrm>
          <a:prstGeom prst="straightConnector1">
            <a:avLst/>
          </a:prstGeom>
          <a:noFill/>
          <a:ln w="19050" cap="flat" cmpd="sng">
            <a:solidFill>
              <a:schemeClr val="dk1"/>
            </a:solidFill>
            <a:prstDash val="solid"/>
            <a:round/>
            <a:headEnd type="none" w="med" len="med"/>
            <a:tailEnd type="none" w="med" len="med"/>
          </a:ln>
        </p:spPr>
      </p:cxnSp>
      <p:sp>
        <p:nvSpPr>
          <p:cNvPr id="369" name="Google Shape;369;p33"/>
          <p:cNvSpPr txBox="1"/>
          <p:nvPr/>
        </p:nvSpPr>
        <p:spPr>
          <a:xfrm>
            <a:off x="464100" y="9231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eBPF bytecode</a:t>
            </a:r>
            <a:endParaRPr>
              <a:latin typeface="Proxima Nova"/>
              <a:ea typeface="Proxima Nova"/>
              <a:cs typeface="Proxima Nova"/>
              <a:sym typeface="Proxima Nova"/>
            </a:endParaRPr>
          </a:p>
        </p:txBody>
      </p:sp>
      <p:sp>
        <p:nvSpPr>
          <p:cNvPr id="370" name="Google Shape;370;p33"/>
          <p:cNvSpPr/>
          <p:nvPr/>
        </p:nvSpPr>
        <p:spPr>
          <a:xfrm>
            <a:off x="4668888" y="1483535"/>
            <a:ext cx="3368700" cy="489300"/>
          </a:xfrm>
          <a:prstGeom prst="rect">
            <a:avLst/>
          </a:prstGeom>
          <a:solidFill>
            <a:srgbClr val="D9EAD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txBox="1"/>
          <p:nvPr/>
        </p:nvSpPr>
        <p:spPr>
          <a:xfrm>
            <a:off x="7109150" y="116695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data_end, r3</a:t>
            </a:r>
            <a:endParaRPr>
              <a:latin typeface="Courier New"/>
              <a:ea typeface="Courier New"/>
              <a:cs typeface="Courier New"/>
              <a:sym typeface="Courier New"/>
            </a:endParaRPr>
          </a:p>
        </p:txBody>
      </p:sp>
      <p:sp>
        <p:nvSpPr>
          <p:cNvPr id="372" name="Google Shape;372;p33"/>
          <p:cNvSpPr txBox="1"/>
          <p:nvPr/>
        </p:nvSpPr>
        <p:spPr>
          <a:xfrm>
            <a:off x="4434125" y="1201050"/>
            <a:ext cx="11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data,r1</a:t>
            </a:r>
            <a:endParaRPr>
              <a:latin typeface="Courier New"/>
              <a:ea typeface="Courier New"/>
              <a:cs typeface="Courier New"/>
              <a:sym typeface="Courier New"/>
            </a:endParaRPr>
          </a:p>
        </p:txBody>
      </p:sp>
      <p:sp>
        <p:nvSpPr>
          <p:cNvPr id="373" name="Google Shape;373;p33"/>
          <p:cNvSpPr txBox="1"/>
          <p:nvPr/>
        </p:nvSpPr>
        <p:spPr>
          <a:xfrm>
            <a:off x="6606553" y="2491575"/>
            <a:ext cx="42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r2</a:t>
            </a:r>
            <a:endParaRPr>
              <a:latin typeface="Courier New"/>
              <a:ea typeface="Courier New"/>
              <a:cs typeface="Courier New"/>
              <a:sym typeface="Courier New"/>
            </a:endParaRPr>
          </a:p>
        </p:txBody>
      </p:sp>
      <p:sp>
        <p:nvSpPr>
          <p:cNvPr id="374" name="Google Shape;374;p33"/>
          <p:cNvSpPr/>
          <p:nvPr/>
        </p:nvSpPr>
        <p:spPr>
          <a:xfrm rot="-5400000">
            <a:off x="5342988" y="1359486"/>
            <a:ext cx="297000" cy="16452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txBox="1"/>
          <p:nvPr/>
        </p:nvSpPr>
        <p:spPr>
          <a:xfrm>
            <a:off x="5212077" y="1896725"/>
            <a:ext cx="6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+r5</a:t>
            </a:r>
            <a:endParaRPr>
              <a:latin typeface="Courier New"/>
              <a:ea typeface="Courier New"/>
              <a:cs typeface="Courier New"/>
              <a:sym typeface="Courier New"/>
            </a:endParaRPr>
          </a:p>
        </p:txBody>
      </p:sp>
      <p:sp>
        <p:nvSpPr>
          <p:cNvPr id="376" name="Google Shape;376;p33"/>
          <p:cNvSpPr/>
          <p:nvPr/>
        </p:nvSpPr>
        <p:spPr>
          <a:xfrm rot="-5400000">
            <a:off x="6408359" y="1967286"/>
            <a:ext cx="297000" cy="4296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txBox="1"/>
          <p:nvPr/>
        </p:nvSpPr>
        <p:spPr>
          <a:xfrm>
            <a:off x="6374995" y="1896719"/>
            <a:ext cx="42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+8</a:t>
            </a:r>
            <a:endParaRPr>
              <a:latin typeface="Courier New"/>
              <a:ea typeface="Courier New"/>
              <a:cs typeface="Courier New"/>
              <a:sym typeface="Courier New"/>
            </a:endParaRPr>
          </a:p>
        </p:txBody>
      </p:sp>
      <p:sp>
        <p:nvSpPr>
          <p:cNvPr id="378" name="Google Shape;378;p33"/>
          <p:cNvSpPr txBox="1"/>
          <p:nvPr/>
        </p:nvSpPr>
        <p:spPr>
          <a:xfrm>
            <a:off x="4434125" y="667650"/>
            <a:ext cx="11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After line 7:</a:t>
            </a:r>
            <a:endParaRPr>
              <a:latin typeface="Proxima Nova"/>
              <a:ea typeface="Proxima Nova"/>
              <a:cs typeface="Proxima Nova"/>
              <a:sym typeface="Proxima Nova"/>
            </a:endParaRPr>
          </a:p>
        </p:txBody>
      </p:sp>
      <p:sp>
        <p:nvSpPr>
          <p:cNvPr id="379" name="Google Shape;379;p33"/>
          <p:cNvSpPr/>
          <p:nvPr/>
        </p:nvSpPr>
        <p:spPr>
          <a:xfrm>
            <a:off x="4668888" y="3617135"/>
            <a:ext cx="3368700" cy="489300"/>
          </a:xfrm>
          <a:prstGeom prst="rect">
            <a:avLst/>
          </a:prstGeom>
          <a:solidFill>
            <a:srgbClr val="D9EAD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txBox="1"/>
          <p:nvPr/>
        </p:nvSpPr>
        <p:spPr>
          <a:xfrm>
            <a:off x="7109150" y="330055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data_end, r3</a:t>
            </a:r>
            <a:endParaRPr>
              <a:latin typeface="Courier New"/>
              <a:ea typeface="Courier New"/>
              <a:cs typeface="Courier New"/>
              <a:sym typeface="Courier New"/>
            </a:endParaRPr>
          </a:p>
        </p:txBody>
      </p:sp>
      <p:sp>
        <p:nvSpPr>
          <p:cNvPr id="381" name="Google Shape;381;p33"/>
          <p:cNvSpPr txBox="1"/>
          <p:nvPr/>
        </p:nvSpPr>
        <p:spPr>
          <a:xfrm>
            <a:off x="4434125" y="3334650"/>
            <a:ext cx="11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data</a:t>
            </a:r>
            <a:endParaRPr>
              <a:latin typeface="Courier New"/>
              <a:ea typeface="Courier New"/>
              <a:cs typeface="Courier New"/>
              <a:sym typeface="Courier New"/>
            </a:endParaRPr>
          </a:p>
        </p:txBody>
      </p:sp>
      <p:sp>
        <p:nvSpPr>
          <p:cNvPr id="382" name="Google Shape;382;p33"/>
          <p:cNvSpPr txBox="1"/>
          <p:nvPr/>
        </p:nvSpPr>
        <p:spPr>
          <a:xfrm>
            <a:off x="6629399" y="4609925"/>
            <a:ext cx="52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r2</a:t>
            </a:r>
            <a:endParaRPr>
              <a:latin typeface="Courier New"/>
              <a:ea typeface="Courier New"/>
              <a:cs typeface="Courier New"/>
              <a:sym typeface="Courier New"/>
            </a:endParaRPr>
          </a:p>
        </p:txBody>
      </p:sp>
      <p:sp>
        <p:nvSpPr>
          <p:cNvPr id="383" name="Google Shape;383;p33"/>
          <p:cNvSpPr/>
          <p:nvPr/>
        </p:nvSpPr>
        <p:spPr>
          <a:xfrm rot="-5400000">
            <a:off x="5342988" y="3493086"/>
            <a:ext cx="297000" cy="16452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txBox="1"/>
          <p:nvPr/>
        </p:nvSpPr>
        <p:spPr>
          <a:xfrm>
            <a:off x="5212077" y="4030325"/>
            <a:ext cx="6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+r5</a:t>
            </a:r>
            <a:endParaRPr>
              <a:latin typeface="Courier New"/>
              <a:ea typeface="Courier New"/>
              <a:cs typeface="Courier New"/>
              <a:sym typeface="Courier New"/>
            </a:endParaRPr>
          </a:p>
        </p:txBody>
      </p:sp>
      <p:sp>
        <p:nvSpPr>
          <p:cNvPr id="385" name="Google Shape;385;p33"/>
          <p:cNvSpPr/>
          <p:nvPr/>
        </p:nvSpPr>
        <p:spPr>
          <a:xfrm rot="-5400000">
            <a:off x="6408359" y="4100886"/>
            <a:ext cx="297000" cy="4296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txBox="1"/>
          <p:nvPr/>
        </p:nvSpPr>
        <p:spPr>
          <a:xfrm>
            <a:off x="6374995" y="4030319"/>
            <a:ext cx="42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urier New"/>
                <a:ea typeface="Courier New"/>
                <a:cs typeface="Courier New"/>
                <a:sym typeface="Courier New"/>
              </a:rPr>
              <a:t>+8</a:t>
            </a:r>
            <a:endParaRPr>
              <a:latin typeface="Courier New"/>
              <a:ea typeface="Courier New"/>
              <a:cs typeface="Courier New"/>
              <a:sym typeface="Courier New"/>
            </a:endParaRPr>
          </a:p>
        </p:txBody>
      </p:sp>
      <p:sp>
        <p:nvSpPr>
          <p:cNvPr id="387" name="Google Shape;387;p33"/>
          <p:cNvSpPr txBox="1"/>
          <p:nvPr/>
        </p:nvSpPr>
        <p:spPr>
          <a:xfrm>
            <a:off x="4434125" y="2801250"/>
            <a:ext cx="11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After line 8:</a:t>
            </a:r>
            <a:endParaRPr>
              <a:latin typeface="Proxima Nova"/>
              <a:ea typeface="Proxima Nova"/>
              <a:cs typeface="Proxima Nova"/>
              <a:sym typeface="Proxima Nova"/>
            </a:endParaRPr>
          </a:p>
        </p:txBody>
      </p:sp>
      <p:sp>
        <p:nvSpPr>
          <p:cNvPr id="388" name="Google Shape;388;p33"/>
          <p:cNvSpPr txBox="1">
            <a:spLocks noGrp="1"/>
          </p:cNvSpPr>
          <p:nvPr>
            <p:ph type="title"/>
          </p:nvPr>
        </p:nvSpPr>
        <p:spPr>
          <a:xfrm>
            <a:off x="5226600" y="1510300"/>
            <a:ext cx="2469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a:t>Network packet</a:t>
            </a:r>
            <a:endParaRPr sz="2120"/>
          </a:p>
        </p:txBody>
      </p:sp>
      <p:sp>
        <p:nvSpPr>
          <p:cNvPr id="389" name="Google Shape;389;p33"/>
          <p:cNvSpPr txBox="1">
            <a:spLocks noGrp="1"/>
          </p:cNvSpPr>
          <p:nvPr>
            <p:ph type="title"/>
          </p:nvPr>
        </p:nvSpPr>
        <p:spPr>
          <a:xfrm>
            <a:off x="5226600" y="3643900"/>
            <a:ext cx="2469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a:t>Network packet</a:t>
            </a:r>
            <a:endParaRPr sz="2120"/>
          </a:p>
        </p:txBody>
      </p:sp>
      <p:cxnSp>
        <p:nvCxnSpPr>
          <p:cNvPr id="390" name="Google Shape;390;p33"/>
          <p:cNvCxnSpPr/>
          <p:nvPr/>
        </p:nvCxnSpPr>
        <p:spPr>
          <a:xfrm rot="10800000">
            <a:off x="6804475" y="2011750"/>
            <a:ext cx="7800" cy="480000"/>
          </a:xfrm>
          <a:prstGeom prst="straightConnector1">
            <a:avLst/>
          </a:prstGeom>
          <a:noFill/>
          <a:ln w="9525" cap="flat" cmpd="sng">
            <a:solidFill>
              <a:schemeClr val="dk2"/>
            </a:solidFill>
            <a:prstDash val="solid"/>
            <a:round/>
            <a:headEnd type="none" w="med" len="med"/>
            <a:tailEnd type="stealth" w="med" len="med"/>
          </a:ln>
        </p:spPr>
      </p:cxnSp>
      <p:cxnSp>
        <p:nvCxnSpPr>
          <p:cNvPr id="391" name="Google Shape;391;p33"/>
          <p:cNvCxnSpPr/>
          <p:nvPr/>
        </p:nvCxnSpPr>
        <p:spPr>
          <a:xfrm rot="10800000">
            <a:off x="6804475" y="4145350"/>
            <a:ext cx="7800" cy="480000"/>
          </a:xfrm>
          <a:prstGeom prst="straightConnector1">
            <a:avLst/>
          </a:prstGeom>
          <a:noFill/>
          <a:ln w="9525" cap="flat" cmpd="sng">
            <a:solidFill>
              <a:schemeClr val="dk2"/>
            </a:solidFill>
            <a:prstDash val="solid"/>
            <a:round/>
            <a:headEnd type="none" w="med" len="med"/>
            <a:tailEnd type="stealth" w="med" len="med"/>
          </a:ln>
        </p:spPr>
      </p:cxnSp>
      <p:cxnSp>
        <p:nvCxnSpPr>
          <p:cNvPr id="392" name="Google Shape;392;p33"/>
          <p:cNvCxnSpPr/>
          <p:nvPr/>
        </p:nvCxnSpPr>
        <p:spPr>
          <a:xfrm rot="10800000">
            <a:off x="6347275" y="4145350"/>
            <a:ext cx="7800" cy="480000"/>
          </a:xfrm>
          <a:prstGeom prst="straightConnector1">
            <a:avLst/>
          </a:prstGeom>
          <a:noFill/>
          <a:ln w="9525" cap="flat" cmpd="sng">
            <a:solidFill>
              <a:schemeClr val="dk2"/>
            </a:solidFill>
            <a:prstDash val="solid"/>
            <a:round/>
            <a:headEnd type="none" w="med" len="med"/>
            <a:tailEnd type="stealth" w="med" len="med"/>
          </a:ln>
        </p:spPr>
      </p:cxnSp>
      <p:sp>
        <p:nvSpPr>
          <p:cNvPr id="393" name="Google Shape;393;p33"/>
          <p:cNvSpPr txBox="1"/>
          <p:nvPr/>
        </p:nvSpPr>
        <p:spPr>
          <a:xfrm>
            <a:off x="6172199" y="4609925"/>
            <a:ext cx="42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ourier New"/>
                <a:ea typeface="Courier New"/>
                <a:cs typeface="Courier New"/>
                <a:sym typeface="Courier New"/>
              </a:rPr>
              <a:t>r1</a:t>
            </a:r>
            <a:endParaRPr>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4"/>
          <p:cNvSpPr txBox="1">
            <a:spLocks noGrp="1"/>
          </p:cNvSpPr>
          <p:nvPr>
            <p:ph type="title"/>
          </p:nvPr>
        </p:nvSpPr>
        <p:spPr>
          <a:xfrm>
            <a:off x="311700" y="307725"/>
            <a:ext cx="369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eBPF Code Pattern #2</a:t>
            </a:r>
            <a:endParaRPr/>
          </a:p>
        </p:txBody>
      </p:sp>
      <p:sp>
        <p:nvSpPr>
          <p:cNvPr id="399" name="Google Shape;399;p34"/>
          <p:cNvSpPr/>
          <p:nvPr/>
        </p:nvSpPr>
        <p:spPr>
          <a:xfrm>
            <a:off x="353825" y="960875"/>
            <a:ext cx="3340200" cy="37236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p:cNvSpPr txBox="1">
            <a:spLocks noGrp="1"/>
          </p:cNvSpPr>
          <p:nvPr>
            <p:ph type="body" idx="1"/>
          </p:nvPr>
        </p:nvSpPr>
        <p:spPr>
          <a:xfrm>
            <a:off x="387900" y="1347700"/>
            <a:ext cx="3340200" cy="33126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Pre</a:t>
            </a:r>
            <a:r>
              <a:rPr lang="en" sz="1150">
                <a:latin typeface="Courier New"/>
                <a:ea typeface="Courier New"/>
                <a:cs typeface="Courier New"/>
                <a:sym typeface="Courier New"/>
              </a:rPr>
              <a:t>: {data = *(u32*)(r1+76)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r>
              <a:rPr lang="en" sz="1150" b="1">
                <a:latin typeface="Courier New"/>
                <a:ea typeface="Courier New"/>
                <a:cs typeface="Courier New"/>
                <a:sym typeface="Courier New"/>
              </a:rPr>
              <a:t>Pre</a:t>
            </a:r>
            <a:r>
              <a:rPr lang="en" sz="1150">
                <a:latin typeface="Courier New"/>
                <a:ea typeface="Courier New"/>
                <a:cs typeface="Courier New"/>
                <a:sym typeface="Courier New"/>
              </a:rPr>
              <a:t>: data_end = *(u32*)(r1+80)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1: r5 = ...</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2: r3 = *(u32 *) (r1+80)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3: r1 = *(u32 *) (r1+76)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4: r2 = r1 + r5</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5: if r2&lt;r1 goto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6: r2 = r2 + 8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7: if r2&gt;r3 goto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8: r1 = r1 + r5</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b="1">
                <a:latin typeface="Courier New"/>
                <a:ea typeface="Courier New"/>
                <a:cs typeface="Courier New"/>
                <a:sym typeface="Courier New"/>
              </a:rPr>
              <a:t>assert</a:t>
            </a:r>
            <a:r>
              <a:rPr lang="en" sz="1150">
                <a:latin typeface="Courier New"/>
                <a:ea typeface="Courier New"/>
                <a:cs typeface="Courier New"/>
                <a:sym typeface="Courier New"/>
              </a:rPr>
              <a:t> r1&gt;=data &amp;&amp; r1&lt;=data_end-8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9: *(u64 *)(r1) = 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EXIT: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4468">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spcBef>
                <a:spcPts val="1200"/>
              </a:spcBef>
              <a:spcAft>
                <a:spcPts val="0"/>
              </a:spcAft>
              <a:buNone/>
            </a:pPr>
            <a:endParaRPr sz="1174">
              <a:latin typeface="Courier New"/>
              <a:ea typeface="Courier New"/>
              <a:cs typeface="Courier New"/>
              <a:sym typeface="Courier New"/>
            </a:endParaRPr>
          </a:p>
          <a:p>
            <a:pPr marL="0" lvl="0" indent="0" algn="l" rtl="0">
              <a:spcBef>
                <a:spcPts val="1200"/>
              </a:spcBef>
              <a:spcAft>
                <a:spcPts val="1200"/>
              </a:spcAft>
              <a:buNone/>
            </a:pPr>
            <a:endParaRPr sz="1174">
              <a:latin typeface="Courier New"/>
              <a:ea typeface="Courier New"/>
              <a:cs typeface="Courier New"/>
              <a:sym typeface="Courier New"/>
            </a:endParaRPr>
          </a:p>
        </p:txBody>
      </p:sp>
      <p:cxnSp>
        <p:nvCxnSpPr>
          <p:cNvPr id="401" name="Google Shape;401;p34"/>
          <p:cNvCxnSpPr/>
          <p:nvPr/>
        </p:nvCxnSpPr>
        <p:spPr>
          <a:xfrm rot="10800000" flipH="1">
            <a:off x="353825" y="1277200"/>
            <a:ext cx="3365700" cy="3000"/>
          </a:xfrm>
          <a:prstGeom prst="straightConnector1">
            <a:avLst/>
          </a:prstGeom>
          <a:noFill/>
          <a:ln w="19050" cap="flat" cmpd="sng">
            <a:solidFill>
              <a:schemeClr val="dk1"/>
            </a:solidFill>
            <a:prstDash val="solid"/>
            <a:round/>
            <a:headEnd type="none" w="med" len="med"/>
            <a:tailEnd type="none" w="med" len="med"/>
          </a:ln>
        </p:spPr>
      </p:cxnSp>
      <p:sp>
        <p:nvSpPr>
          <p:cNvPr id="402" name="Google Shape;402;p34"/>
          <p:cNvSpPr txBox="1"/>
          <p:nvPr/>
        </p:nvSpPr>
        <p:spPr>
          <a:xfrm>
            <a:off x="464100" y="9231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eBPF bytecode</a:t>
            </a:r>
            <a:endParaRPr>
              <a:latin typeface="Proxima Nova"/>
              <a:ea typeface="Proxima Nova"/>
              <a:cs typeface="Proxima Nova"/>
              <a:sym typeface="Proxima Nova"/>
            </a:endParaRPr>
          </a:p>
        </p:txBody>
      </p:sp>
      <p:sp>
        <p:nvSpPr>
          <p:cNvPr id="403" name="Google Shape;403;p34"/>
          <p:cNvSpPr/>
          <p:nvPr/>
        </p:nvSpPr>
        <p:spPr>
          <a:xfrm>
            <a:off x="4011425" y="579875"/>
            <a:ext cx="4404600" cy="4399800"/>
          </a:xfrm>
          <a:prstGeom prst="rect">
            <a:avLst/>
          </a:prstGeom>
          <a:solidFill>
            <a:srgbClr val="FFF2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txBox="1">
            <a:spLocks noGrp="1"/>
          </p:cNvSpPr>
          <p:nvPr>
            <p:ph type="body" idx="1"/>
          </p:nvPr>
        </p:nvSpPr>
        <p:spPr>
          <a:xfrm>
            <a:off x="4121700" y="966700"/>
            <a:ext cx="4430400" cy="40131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000">
                <a:latin typeface="Courier New"/>
                <a:ea typeface="Courier New"/>
                <a:cs typeface="Courier New"/>
                <a:sym typeface="Courier New"/>
              </a:rPr>
              <a:t>start:</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havoc</a:t>
            </a:r>
            <a:r>
              <a:rPr lang="en" sz="1000">
                <a:latin typeface="Courier New"/>
                <a:ea typeface="Courier New"/>
                <a:cs typeface="Courier New"/>
                <a:sym typeface="Courier New"/>
              </a:rPr>
              <a:t>(r5:i32)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data:i32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(Context, 76:i64)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assume</a:t>
            </a:r>
            <a:r>
              <a:rPr lang="en" sz="1000">
                <a:latin typeface="Courier New"/>
                <a:ea typeface="Courier New"/>
                <a:cs typeface="Courier New"/>
                <a:sym typeface="Courier New"/>
              </a:rPr>
              <a:t>(data == 0):i32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data_end:i32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(Context, 80:i64)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goto</a:t>
            </a:r>
            <a:r>
              <a:rPr lang="en" sz="1000">
                <a:latin typeface="Courier New"/>
                <a:ea typeface="Courier New"/>
                <a:cs typeface="Courier New"/>
                <a:sym typeface="Courier New"/>
              </a:rPr>
              <a:t> bb1</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bb1:</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r3:i32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(Context, 80:i64)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r1:i32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(Context, 76:i64)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r2:i32 := r1 + r5</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if</a:t>
            </a:r>
            <a:r>
              <a:rPr lang="en" sz="1000">
                <a:latin typeface="Courier New"/>
                <a:ea typeface="Courier New"/>
                <a:cs typeface="Courier New"/>
                <a:sym typeface="Courier New"/>
              </a:rPr>
              <a:t> (r2 &lt; r1):i32 </a:t>
            </a:r>
            <a:r>
              <a:rPr lang="en" sz="1000" b="1">
                <a:latin typeface="Courier New"/>
                <a:ea typeface="Courier New"/>
                <a:cs typeface="Courier New"/>
                <a:sym typeface="Courier New"/>
              </a:rPr>
              <a:t>goto</a:t>
            </a:r>
            <a:r>
              <a:rPr lang="en" sz="1000">
                <a:latin typeface="Courier New"/>
                <a:ea typeface="Courier New"/>
                <a:cs typeface="Courier New"/>
                <a:sym typeface="Courier New"/>
              </a:rPr>
              <a:t> exit </a:t>
            </a:r>
            <a:r>
              <a:rPr lang="en" sz="1000" b="1">
                <a:latin typeface="Courier New"/>
                <a:ea typeface="Courier New"/>
                <a:cs typeface="Courier New"/>
                <a:sym typeface="Courier New"/>
              </a:rPr>
              <a:t>else</a:t>
            </a:r>
            <a:r>
              <a:rPr lang="en" sz="1000">
                <a:latin typeface="Courier New"/>
                <a:ea typeface="Courier New"/>
                <a:cs typeface="Courier New"/>
                <a:sym typeface="Courier New"/>
              </a:rPr>
              <a:t> </a:t>
            </a:r>
            <a:r>
              <a:rPr lang="en" sz="1000" b="1">
                <a:latin typeface="Courier New"/>
                <a:ea typeface="Courier New"/>
                <a:cs typeface="Courier New"/>
                <a:sym typeface="Courier New"/>
              </a:rPr>
              <a:t>goto</a:t>
            </a:r>
            <a:r>
              <a:rPr lang="en" sz="1000">
                <a:latin typeface="Courier New"/>
                <a:ea typeface="Courier New"/>
                <a:cs typeface="Courier New"/>
                <a:sym typeface="Courier New"/>
              </a:rPr>
              <a:t> bb2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bb2: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r2:i32 := r2 + 8</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if</a:t>
            </a:r>
            <a:r>
              <a:rPr lang="en" sz="1000">
                <a:latin typeface="Courier New"/>
                <a:ea typeface="Courier New"/>
                <a:cs typeface="Courier New"/>
                <a:sym typeface="Courier New"/>
              </a:rPr>
              <a:t> (r2 &gt; r3):i32 </a:t>
            </a:r>
            <a:r>
              <a:rPr lang="en" sz="1000" b="1">
                <a:latin typeface="Courier New"/>
                <a:ea typeface="Courier New"/>
                <a:cs typeface="Courier New"/>
                <a:sym typeface="Courier New"/>
              </a:rPr>
              <a:t>goto</a:t>
            </a:r>
            <a:r>
              <a:rPr lang="en" sz="1000">
                <a:latin typeface="Courier New"/>
                <a:ea typeface="Courier New"/>
                <a:cs typeface="Courier New"/>
                <a:sym typeface="Courier New"/>
              </a:rPr>
              <a:t> exit </a:t>
            </a:r>
            <a:r>
              <a:rPr lang="en" sz="1000" b="1">
                <a:latin typeface="Courier New"/>
                <a:ea typeface="Courier New"/>
                <a:cs typeface="Courier New"/>
                <a:sym typeface="Courier New"/>
              </a:rPr>
              <a:t>else goto</a:t>
            </a:r>
            <a:r>
              <a:rPr lang="en" sz="1000">
                <a:latin typeface="Courier New"/>
                <a:ea typeface="Courier New"/>
                <a:cs typeface="Courier New"/>
                <a:sym typeface="Courier New"/>
              </a:rPr>
              <a:t> bb3</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bb3:</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r1:i32 := r1 + r5</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EXPECT_EQ</a:t>
            </a:r>
            <a:r>
              <a:rPr lang="en" sz="1000">
                <a:latin typeface="Courier New"/>
                <a:ea typeface="Courier New"/>
                <a:cs typeface="Courier New"/>
                <a:sym typeface="Courier New"/>
              </a:rPr>
              <a:t>(true, </a:t>
            </a:r>
            <a:r>
              <a:rPr lang="en" sz="1000" b="1">
                <a:latin typeface="Courier New"/>
                <a:ea typeface="Courier New"/>
                <a:cs typeface="Courier New"/>
                <a:sym typeface="Courier New"/>
              </a:rPr>
              <a:t>assert</a:t>
            </a:r>
            <a:r>
              <a:rPr lang="en" sz="1000">
                <a:latin typeface="Courier New"/>
                <a:ea typeface="Courier New"/>
                <a:cs typeface="Courier New"/>
                <a:sym typeface="Courier New"/>
              </a:rPr>
              <a:t>(r1 &gt;= data):i32)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EXPECT_EQ</a:t>
            </a:r>
            <a:r>
              <a:rPr lang="en" sz="1000">
                <a:latin typeface="Courier New"/>
                <a:ea typeface="Courier New"/>
                <a:cs typeface="Courier New"/>
                <a:sym typeface="Courier New"/>
              </a:rPr>
              <a:t>(true, </a:t>
            </a:r>
            <a:r>
              <a:rPr lang="en" sz="1000" b="1">
                <a:latin typeface="Courier New"/>
                <a:ea typeface="Courier New"/>
                <a:cs typeface="Courier New"/>
                <a:sym typeface="Courier New"/>
              </a:rPr>
              <a:t>assert</a:t>
            </a:r>
            <a:r>
              <a:rPr lang="en" sz="1000">
                <a:latin typeface="Courier New"/>
                <a:ea typeface="Courier New"/>
                <a:cs typeface="Courier New"/>
                <a:sym typeface="Courier New"/>
              </a:rPr>
              <a:t>(r1 &lt;= data_end-8):i32)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endParaRPr sz="1000">
              <a:latin typeface="Courier New"/>
              <a:ea typeface="Courier New"/>
              <a:cs typeface="Courier New"/>
              <a:sym typeface="Courier New"/>
            </a:endParaRPr>
          </a:p>
          <a:p>
            <a:pPr marL="0" lvl="0" indent="0" algn="l" rtl="0">
              <a:lnSpc>
                <a:spcPct val="40000"/>
              </a:lnSpc>
              <a:spcBef>
                <a:spcPts val="1200"/>
              </a:spcBef>
              <a:spcAft>
                <a:spcPts val="1200"/>
              </a:spcAft>
              <a:buNone/>
            </a:pPr>
            <a:endParaRPr sz="1000">
              <a:latin typeface="Courier New"/>
              <a:ea typeface="Courier New"/>
              <a:cs typeface="Courier New"/>
              <a:sym typeface="Courier New"/>
            </a:endParaRPr>
          </a:p>
        </p:txBody>
      </p:sp>
      <p:cxnSp>
        <p:nvCxnSpPr>
          <p:cNvPr id="405" name="Google Shape;405;p34"/>
          <p:cNvCxnSpPr/>
          <p:nvPr/>
        </p:nvCxnSpPr>
        <p:spPr>
          <a:xfrm rot="10800000" flipH="1">
            <a:off x="4011425" y="890500"/>
            <a:ext cx="4430400" cy="8700"/>
          </a:xfrm>
          <a:prstGeom prst="straightConnector1">
            <a:avLst/>
          </a:prstGeom>
          <a:noFill/>
          <a:ln w="19050" cap="flat" cmpd="sng">
            <a:solidFill>
              <a:schemeClr val="dk1"/>
            </a:solidFill>
            <a:prstDash val="solid"/>
            <a:round/>
            <a:headEnd type="none" w="med" len="med"/>
            <a:tailEnd type="none" w="med" len="med"/>
          </a:ln>
        </p:spPr>
      </p:cxnSp>
      <p:sp>
        <p:nvSpPr>
          <p:cNvPr id="406" name="Google Shape;406;p34"/>
          <p:cNvSpPr txBox="1"/>
          <p:nvPr/>
        </p:nvSpPr>
        <p:spPr>
          <a:xfrm>
            <a:off x="4121700" y="5421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CrabIR</a:t>
            </a: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5"/>
          <p:cNvSpPr txBox="1">
            <a:spLocks noGrp="1"/>
          </p:cNvSpPr>
          <p:nvPr>
            <p:ph type="title"/>
          </p:nvPr>
        </p:nvSpPr>
        <p:spPr>
          <a:xfrm>
            <a:off x="311700" y="307725"/>
            <a:ext cx="369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eBPF Code Pattern #3</a:t>
            </a:r>
            <a:endParaRPr/>
          </a:p>
        </p:txBody>
      </p:sp>
      <p:sp>
        <p:nvSpPr>
          <p:cNvPr id="412" name="Google Shape;412;p35"/>
          <p:cNvSpPr/>
          <p:nvPr/>
        </p:nvSpPr>
        <p:spPr>
          <a:xfrm>
            <a:off x="353825" y="960875"/>
            <a:ext cx="3340200" cy="37236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txBox="1">
            <a:spLocks noGrp="1"/>
          </p:cNvSpPr>
          <p:nvPr>
            <p:ph type="body" idx="1"/>
          </p:nvPr>
        </p:nvSpPr>
        <p:spPr>
          <a:xfrm>
            <a:off x="387900" y="1347700"/>
            <a:ext cx="3340200" cy="33126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150">
                <a:latin typeface="Courier New"/>
                <a:ea typeface="Courier New"/>
                <a:cs typeface="Courier New"/>
                <a:sym typeface="Courier New"/>
              </a:rPr>
              <a:t>// Pre: data = *(u32*)(r1+76)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Pre: data_end = *(u32*)(r1+80)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1: r3 = *(u32 *) (r1+80)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2: r1 = *(u32 *) (r1+76)</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b="1">
                <a:latin typeface="Courier New"/>
                <a:ea typeface="Courier New"/>
                <a:cs typeface="Courier New"/>
                <a:sym typeface="Courier New"/>
              </a:rPr>
              <a:t>3: *(u64 *)(r10-8) = r3</a:t>
            </a:r>
            <a:endParaRPr sz="1150" b="1">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b="1">
                <a:latin typeface="Courier New"/>
                <a:ea typeface="Courier New"/>
                <a:cs typeface="Courier New"/>
                <a:sym typeface="Courier New"/>
              </a:rPr>
              <a:t>4: r4 = *(u64 *)(r10-8)</a:t>
            </a:r>
            <a:endParaRPr sz="1150" b="1">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5: r2 = r1 + 8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6: if r2&gt;r4 goto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b="1">
                <a:latin typeface="Courier New"/>
                <a:ea typeface="Courier New"/>
                <a:cs typeface="Courier New"/>
                <a:sym typeface="Courier New"/>
              </a:rPr>
              <a:t>assert </a:t>
            </a:r>
            <a:r>
              <a:rPr lang="en" sz="1150">
                <a:latin typeface="Courier New"/>
                <a:ea typeface="Courier New"/>
                <a:cs typeface="Courier New"/>
                <a:sym typeface="Courier New"/>
              </a:rPr>
              <a:t>r1&gt;=data &amp;&amp; r1&lt;=data_end-8</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7: *(u64 *)(r1) = 0</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EXIT: exit</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endParaRPr sz="1150">
              <a:latin typeface="Courier New"/>
              <a:ea typeface="Courier New"/>
              <a:cs typeface="Courier New"/>
              <a:sym typeface="Courier New"/>
            </a:endParaRPr>
          </a:p>
          <a:p>
            <a:pPr marL="0" lvl="0" indent="0" algn="l" rtl="0">
              <a:spcBef>
                <a:spcPts val="1200"/>
              </a:spcBef>
              <a:spcAft>
                <a:spcPts val="0"/>
              </a:spcAft>
              <a:buNone/>
            </a:pPr>
            <a:endParaRPr sz="1150">
              <a:latin typeface="Courier New"/>
              <a:ea typeface="Courier New"/>
              <a:cs typeface="Courier New"/>
              <a:sym typeface="Courier New"/>
            </a:endParaRPr>
          </a:p>
          <a:p>
            <a:pPr marL="0" lvl="0" indent="0" algn="l" rtl="0">
              <a:spcBef>
                <a:spcPts val="1200"/>
              </a:spcBef>
              <a:spcAft>
                <a:spcPts val="1200"/>
              </a:spcAft>
              <a:buNone/>
            </a:pPr>
            <a:endParaRPr sz="1150">
              <a:latin typeface="Courier New"/>
              <a:ea typeface="Courier New"/>
              <a:cs typeface="Courier New"/>
              <a:sym typeface="Courier New"/>
            </a:endParaRPr>
          </a:p>
        </p:txBody>
      </p:sp>
      <p:cxnSp>
        <p:nvCxnSpPr>
          <p:cNvPr id="414" name="Google Shape;414;p35"/>
          <p:cNvCxnSpPr/>
          <p:nvPr/>
        </p:nvCxnSpPr>
        <p:spPr>
          <a:xfrm rot="10800000" flipH="1">
            <a:off x="353825" y="1277200"/>
            <a:ext cx="3365700" cy="3000"/>
          </a:xfrm>
          <a:prstGeom prst="straightConnector1">
            <a:avLst/>
          </a:prstGeom>
          <a:noFill/>
          <a:ln w="19050" cap="flat" cmpd="sng">
            <a:solidFill>
              <a:schemeClr val="dk1"/>
            </a:solidFill>
            <a:prstDash val="solid"/>
            <a:round/>
            <a:headEnd type="none" w="med" len="med"/>
            <a:tailEnd type="none" w="med" len="med"/>
          </a:ln>
        </p:spPr>
      </p:cxnSp>
      <p:sp>
        <p:nvSpPr>
          <p:cNvPr id="415" name="Google Shape;415;p35"/>
          <p:cNvSpPr txBox="1"/>
          <p:nvPr/>
        </p:nvSpPr>
        <p:spPr>
          <a:xfrm>
            <a:off x="464100" y="9231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eBPF bytecode</a:t>
            </a:r>
            <a:endParaRPr>
              <a:latin typeface="Proxima Nova"/>
              <a:ea typeface="Proxima Nova"/>
              <a:cs typeface="Proxima Nova"/>
              <a:sym typeface="Proxima Nova"/>
            </a:endParaRPr>
          </a:p>
        </p:txBody>
      </p:sp>
      <p:sp>
        <p:nvSpPr>
          <p:cNvPr id="416" name="Google Shape;416;p35"/>
          <p:cNvSpPr/>
          <p:nvPr/>
        </p:nvSpPr>
        <p:spPr>
          <a:xfrm>
            <a:off x="4011425" y="579875"/>
            <a:ext cx="4404600" cy="4399800"/>
          </a:xfrm>
          <a:prstGeom prst="rect">
            <a:avLst/>
          </a:prstGeom>
          <a:solidFill>
            <a:srgbClr val="FFF2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txBox="1">
            <a:spLocks noGrp="1"/>
          </p:cNvSpPr>
          <p:nvPr>
            <p:ph type="body" idx="1"/>
          </p:nvPr>
        </p:nvSpPr>
        <p:spPr>
          <a:xfrm>
            <a:off x="4121700" y="966700"/>
            <a:ext cx="4430400" cy="40131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000">
                <a:latin typeface="Courier New"/>
                <a:ea typeface="Courier New"/>
                <a:cs typeface="Courier New"/>
                <a:sym typeface="Courier New"/>
              </a:rPr>
              <a:t>start:</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r10:i64 := 4096</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data:i32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(Context, 76:i64)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assume</a:t>
            </a:r>
            <a:r>
              <a:rPr lang="en" sz="1000">
                <a:latin typeface="Courier New"/>
                <a:ea typeface="Courier New"/>
                <a:cs typeface="Courier New"/>
                <a:sym typeface="Courier New"/>
              </a:rPr>
              <a:t>(data == 0):i32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data_end:i32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(Context, 80:i64)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goto</a:t>
            </a:r>
            <a:r>
              <a:rPr lang="en" sz="1000">
                <a:latin typeface="Courier New"/>
                <a:ea typeface="Courier New"/>
                <a:cs typeface="Courier New"/>
                <a:sym typeface="Courier New"/>
              </a:rPr>
              <a:t> bb1</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bb1:</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r3:i32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(Context, 80:i64)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r1:i32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(Context, 76:i64)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r9:i64 := r10 - 8</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array_store</a:t>
            </a:r>
            <a:r>
              <a:rPr lang="en" sz="1000">
                <a:latin typeface="Courier New"/>
                <a:ea typeface="Courier New"/>
                <a:cs typeface="Courier New"/>
                <a:sym typeface="Courier New"/>
              </a:rPr>
              <a:t>(Stack, r9:i64, r3:i32)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havoc</a:t>
            </a:r>
            <a:r>
              <a:rPr lang="en" sz="1000">
                <a:latin typeface="Courier New"/>
                <a:ea typeface="Courier New"/>
                <a:cs typeface="Courier New"/>
                <a:sym typeface="Courier New"/>
              </a:rPr>
              <a:t>(r3:i32) </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r4:i32 := </a:t>
            </a:r>
            <a:r>
              <a:rPr lang="en" sz="1000" b="1">
                <a:latin typeface="Courier New"/>
                <a:ea typeface="Courier New"/>
                <a:cs typeface="Courier New"/>
                <a:sym typeface="Courier New"/>
              </a:rPr>
              <a:t>array_load</a:t>
            </a:r>
            <a:r>
              <a:rPr lang="en" sz="1000">
                <a:latin typeface="Courier New"/>
                <a:ea typeface="Courier New"/>
                <a:cs typeface="Courier New"/>
                <a:sym typeface="Courier New"/>
              </a:rPr>
              <a:t>(Stack, r9:i64)</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r2:i32 := r1 + 8</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if</a:t>
            </a:r>
            <a:r>
              <a:rPr lang="en" sz="1000">
                <a:latin typeface="Courier New"/>
                <a:ea typeface="Courier New"/>
                <a:cs typeface="Courier New"/>
                <a:sym typeface="Courier New"/>
              </a:rPr>
              <a:t> (r2 &gt; r4):i32 </a:t>
            </a:r>
            <a:r>
              <a:rPr lang="en" sz="1000" b="1">
                <a:latin typeface="Courier New"/>
                <a:ea typeface="Courier New"/>
                <a:cs typeface="Courier New"/>
                <a:sym typeface="Courier New"/>
              </a:rPr>
              <a:t>goto</a:t>
            </a:r>
            <a:r>
              <a:rPr lang="en" sz="1000">
                <a:latin typeface="Courier New"/>
                <a:ea typeface="Courier New"/>
                <a:cs typeface="Courier New"/>
                <a:sym typeface="Courier New"/>
              </a:rPr>
              <a:t> exit </a:t>
            </a:r>
            <a:r>
              <a:rPr lang="en" sz="1000" b="1">
                <a:latin typeface="Courier New"/>
                <a:ea typeface="Courier New"/>
                <a:cs typeface="Courier New"/>
                <a:sym typeface="Courier New"/>
              </a:rPr>
              <a:t>else goto</a:t>
            </a:r>
            <a:r>
              <a:rPr lang="en" sz="1000">
                <a:latin typeface="Courier New"/>
                <a:ea typeface="Courier New"/>
                <a:cs typeface="Courier New"/>
                <a:sym typeface="Courier New"/>
              </a:rPr>
              <a:t> bb2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bb2: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EXPECT_EQ</a:t>
            </a:r>
            <a:r>
              <a:rPr lang="en" sz="1000">
                <a:latin typeface="Courier New"/>
                <a:ea typeface="Courier New"/>
                <a:cs typeface="Courier New"/>
                <a:sym typeface="Courier New"/>
              </a:rPr>
              <a:t>(true, </a:t>
            </a:r>
            <a:r>
              <a:rPr lang="en" sz="1000" b="1">
                <a:latin typeface="Courier New"/>
                <a:ea typeface="Courier New"/>
                <a:cs typeface="Courier New"/>
                <a:sym typeface="Courier New"/>
              </a:rPr>
              <a:t>assert</a:t>
            </a:r>
            <a:r>
              <a:rPr lang="en" sz="1000">
                <a:latin typeface="Courier New"/>
                <a:ea typeface="Courier New"/>
                <a:cs typeface="Courier New"/>
                <a:sym typeface="Courier New"/>
              </a:rPr>
              <a:t>(r1 &gt;= data):i32)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EXPECT_EQ</a:t>
            </a:r>
            <a:r>
              <a:rPr lang="en" sz="1000">
                <a:latin typeface="Courier New"/>
                <a:ea typeface="Courier New"/>
                <a:cs typeface="Courier New"/>
                <a:sym typeface="Courier New"/>
              </a:rPr>
              <a:t>(true, </a:t>
            </a:r>
            <a:r>
              <a:rPr lang="en" sz="1000" b="1">
                <a:latin typeface="Courier New"/>
                <a:ea typeface="Courier New"/>
                <a:cs typeface="Courier New"/>
                <a:sym typeface="Courier New"/>
              </a:rPr>
              <a:t>assert</a:t>
            </a:r>
            <a:r>
              <a:rPr lang="en" sz="1000">
                <a:latin typeface="Courier New"/>
                <a:ea typeface="Courier New"/>
                <a:cs typeface="Courier New"/>
                <a:sym typeface="Courier New"/>
              </a:rPr>
              <a:t>(r1 &lt;= data_end-8):i32)</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r>
              <a:rPr lang="en" sz="1000">
                <a:latin typeface="Courier New"/>
                <a:ea typeface="Courier New"/>
                <a:cs typeface="Courier New"/>
                <a:sym typeface="Courier New"/>
              </a:rPr>
              <a:t>  </a:t>
            </a:r>
            <a:endParaRPr sz="1000">
              <a:latin typeface="Courier New"/>
              <a:ea typeface="Courier New"/>
              <a:cs typeface="Courier New"/>
              <a:sym typeface="Courier New"/>
            </a:endParaRPr>
          </a:p>
          <a:p>
            <a:pPr marL="0" lvl="0" indent="0" algn="l" rtl="0">
              <a:lnSpc>
                <a:spcPct val="40000"/>
              </a:lnSpc>
              <a:spcBef>
                <a:spcPts val="1200"/>
              </a:spcBef>
              <a:spcAft>
                <a:spcPts val="0"/>
              </a:spcAft>
              <a:buNone/>
            </a:pPr>
            <a:endParaRPr sz="1000">
              <a:latin typeface="Courier New"/>
              <a:ea typeface="Courier New"/>
              <a:cs typeface="Courier New"/>
              <a:sym typeface="Courier New"/>
            </a:endParaRPr>
          </a:p>
          <a:p>
            <a:pPr marL="0" lvl="0" indent="0" algn="l" rtl="0">
              <a:lnSpc>
                <a:spcPct val="40000"/>
              </a:lnSpc>
              <a:spcBef>
                <a:spcPts val="1200"/>
              </a:spcBef>
              <a:spcAft>
                <a:spcPts val="1200"/>
              </a:spcAft>
              <a:buNone/>
            </a:pPr>
            <a:endParaRPr sz="1000">
              <a:latin typeface="Courier New"/>
              <a:ea typeface="Courier New"/>
              <a:cs typeface="Courier New"/>
              <a:sym typeface="Courier New"/>
            </a:endParaRPr>
          </a:p>
        </p:txBody>
      </p:sp>
      <p:cxnSp>
        <p:nvCxnSpPr>
          <p:cNvPr id="418" name="Google Shape;418;p35"/>
          <p:cNvCxnSpPr/>
          <p:nvPr/>
        </p:nvCxnSpPr>
        <p:spPr>
          <a:xfrm rot="10800000" flipH="1">
            <a:off x="4011425" y="890500"/>
            <a:ext cx="4430400" cy="8700"/>
          </a:xfrm>
          <a:prstGeom prst="straightConnector1">
            <a:avLst/>
          </a:prstGeom>
          <a:noFill/>
          <a:ln w="19050" cap="flat" cmpd="sng">
            <a:solidFill>
              <a:schemeClr val="dk1"/>
            </a:solidFill>
            <a:prstDash val="solid"/>
            <a:round/>
            <a:headEnd type="none" w="med" len="med"/>
            <a:tailEnd type="none" w="med" len="med"/>
          </a:ln>
        </p:spPr>
      </p:cxnSp>
      <p:sp>
        <p:nvSpPr>
          <p:cNvPr id="419" name="Google Shape;419;p35"/>
          <p:cNvSpPr txBox="1"/>
          <p:nvPr/>
        </p:nvSpPr>
        <p:spPr>
          <a:xfrm>
            <a:off x="4121700" y="5421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CrabIR</a:t>
            </a: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a:spLocks noGrp="1"/>
          </p:cNvSpPr>
          <p:nvPr>
            <p:ph type="title"/>
          </p:nvPr>
        </p:nvSpPr>
        <p:spPr>
          <a:xfrm>
            <a:off x="311700" y="307725"/>
            <a:ext cx="369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eBPF Code Pattern #4</a:t>
            </a:r>
            <a:endParaRPr/>
          </a:p>
        </p:txBody>
      </p:sp>
      <p:sp>
        <p:nvSpPr>
          <p:cNvPr id="425" name="Google Shape;425;p36"/>
          <p:cNvSpPr/>
          <p:nvPr/>
        </p:nvSpPr>
        <p:spPr>
          <a:xfrm>
            <a:off x="353825" y="960875"/>
            <a:ext cx="3340200" cy="37236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6"/>
          <p:cNvSpPr txBox="1">
            <a:spLocks noGrp="1"/>
          </p:cNvSpPr>
          <p:nvPr>
            <p:ph type="body" idx="1"/>
          </p:nvPr>
        </p:nvSpPr>
        <p:spPr>
          <a:xfrm>
            <a:off x="387900" y="1347700"/>
            <a:ext cx="3340200" cy="33126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200">
                <a:latin typeface="Courier New"/>
                <a:ea typeface="Courier New"/>
                <a:cs typeface="Courier New"/>
                <a:sym typeface="Courier New"/>
              </a:rPr>
              <a:t>1: r2 = 131328</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2: if (r7 == 0) goto 4</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3  r2 = 0</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4: r1 := 131328</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5: if (r7 != 0) goto 7</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6: r1 = r2</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7: if (r1 == 0) goto EXIT</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8: r2 = r10 - 8</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9: r0 = </a:t>
            </a:r>
            <a:r>
              <a:rPr lang="en" sz="1200" b="1">
                <a:latin typeface="Courier New"/>
                <a:ea typeface="Courier New"/>
                <a:cs typeface="Courier New"/>
                <a:sym typeface="Courier New"/>
              </a:rPr>
              <a:t>map_lookup_elem</a:t>
            </a:r>
            <a:r>
              <a:rPr lang="en" sz="1200">
                <a:latin typeface="Courier New"/>
                <a:ea typeface="Courier New"/>
                <a:cs typeface="Courier New"/>
                <a:sym typeface="Courier New"/>
              </a:rPr>
              <a:t>(r1, r2)</a:t>
            </a:r>
            <a:endParaRPr sz="1200">
              <a:latin typeface="Courier New"/>
              <a:ea typeface="Courier New"/>
              <a:cs typeface="Courier New"/>
              <a:sym typeface="Courier New"/>
            </a:endParaRPr>
          </a:p>
          <a:p>
            <a:pPr marL="0" lvl="0" indent="0" algn="l" rtl="0">
              <a:lnSpc>
                <a:spcPct val="40000"/>
              </a:lnSpc>
              <a:spcBef>
                <a:spcPts val="1200"/>
              </a:spcBef>
              <a:spcAft>
                <a:spcPts val="1200"/>
              </a:spcAft>
              <a:buNone/>
            </a:pPr>
            <a:r>
              <a:rPr lang="en" sz="1200">
                <a:latin typeface="Courier New"/>
                <a:ea typeface="Courier New"/>
                <a:cs typeface="Courier New"/>
                <a:sym typeface="Courier New"/>
              </a:rPr>
              <a:t>EXIT</a:t>
            </a:r>
            <a:endParaRPr sz="1200">
              <a:latin typeface="Courier New"/>
              <a:ea typeface="Courier New"/>
              <a:cs typeface="Courier New"/>
              <a:sym typeface="Courier New"/>
            </a:endParaRPr>
          </a:p>
        </p:txBody>
      </p:sp>
      <p:cxnSp>
        <p:nvCxnSpPr>
          <p:cNvPr id="427" name="Google Shape;427;p36"/>
          <p:cNvCxnSpPr/>
          <p:nvPr/>
        </p:nvCxnSpPr>
        <p:spPr>
          <a:xfrm rot="10800000" flipH="1">
            <a:off x="353825" y="1277200"/>
            <a:ext cx="3365700" cy="3000"/>
          </a:xfrm>
          <a:prstGeom prst="straightConnector1">
            <a:avLst/>
          </a:prstGeom>
          <a:noFill/>
          <a:ln w="19050" cap="flat" cmpd="sng">
            <a:solidFill>
              <a:schemeClr val="dk1"/>
            </a:solidFill>
            <a:prstDash val="solid"/>
            <a:round/>
            <a:headEnd type="none" w="med" len="med"/>
            <a:tailEnd type="none" w="med" len="med"/>
          </a:ln>
        </p:spPr>
      </p:cxnSp>
      <p:sp>
        <p:nvSpPr>
          <p:cNvPr id="428" name="Google Shape;428;p36"/>
          <p:cNvSpPr txBox="1"/>
          <p:nvPr/>
        </p:nvSpPr>
        <p:spPr>
          <a:xfrm>
            <a:off x="464100" y="9231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eBPF bytecode</a:t>
            </a:r>
            <a:endParaRPr>
              <a:latin typeface="Proxima Nova"/>
              <a:ea typeface="Proxima Nova"/>
              <a:cs typeface="Proxima Nova"/>
              <a:sym typeface="Proxima Nova"/>
            </a:endParaRPr>
          </a:p>
        </p:txBody>
      </p:sp>
      <p:sp>
        <p:nvSpPr>
          <p:cNvPr id="429" name="Google Shape;429;p36"/>
          <p:cNvSpPr/>
          <p:nvPr/>
        </p:nvSpPr>
        <p:spPr>
          <a:xfrm>
            <a:off x="4011425" y="275075"/>
            <a:ext cx="4404600" cy="4721700"/>
          </a:xfrm>
          <a:prstGeom prst="rect">
            <a:avLst/>
          </a:prstGeom>
          <a:solidFill>
            <a:srgbClr val="FFF2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txBox="1">
            <a:spLocks noGrp="1"/>
          </p:cNvSpPr>
          <p:nvPr>
            <p:ph type="body" idx="1"/>
          </p:nvPr>
        </p:nvSpPr>
        <p:spPr>
          <a:xfrm>
            <a:off x="4121700" y="661900"/>
            <a:ext cx="4430400" cy="4335000"/>
          </a:xfrm>
          <a:prstGeom prst="rect">
            <a:avLst/>
          </a:prstGeom>
        </p:spPr>
        <p:txBody>
          <a:bodyPr spcFirstLastPara="1" wrap="square" lIns="91425" tIns="91425" rIns="91425" bIns="91425" anchor="t" anchorCtr="0">
            <a:noAutofit/>
          </a:bodyPr>
          <a:lstStyle/>
          <a:p>
            <a:pPr marL="0" marR="0" lvl="0" indent="0" algn="l" rtl="0">
              <a:lnSpc>
                <a:spcPct val="40000"/>
              </a:lnSpc>
              <a:spcBef>
                <a:spcPts val="0"/>
              </a:spcBef>
              <a:spcAft>
                <a:spcPts val="0"/>
              </a:spcAft>
              <a:buNone/>
            </a:pPr>
            <a:r>
              <a:rPr lang="en" sz="1000">
                <a:latin typeface="Courier New"/>
                <a:ea typeface="Courier New"/>
                <a:cs typeface="Courier New"/>
                <a:sym typeface="Courier New"/>
              </a:rPr>
              <a:t>  r2:i32 := 131328</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t2:i32 := -4</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value_partition_start</a:t>
            </a:r>
            <a:r>
              <a:rPr lang="en" sz="1000">
                <a:latin typeface="Courier New"/>
                <a:ea typeface="Courier New"/>
                <a:cs typeface="Courier New"/>
                <a:sym typeface="Courier New"/>
              </a:rPr>
              <a:t>(r7:i32)</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if</a:t>
            </a:r>
            <a:r>
              <a:rPr lang="en" sz="1000">
                <a:latin typeface="Courier New"/>
                <a:ea typeface="Courier New"/>
                <a:cs typeface="Courier New"/>
                <a:sym typeface="Courier New"/>
              </a:rPr>
              <a:t> (r7 != 0):i32 </a:t>
            </a:r>
            <a:r>
              <a:rPr lang="en" sz="1000" b="1">
                <a:latin typeface="Courier New"/>
                <a:ea typeface="Courier New"/>
                <a:cs typeface="Courier New"/>
                <a:sym typeface="Courier New"/>
              </a:rPr>
              <a:t>goto</a:t>
            </a:r>
            <a:r>
              <a:rPr lang="en" sz="1000">
                <a:latin typeface="Courier New"/>
                <a:ea typeface="Courier New"/>
                <a:cs typeface="Courier New"/>
                <a:sym typeface="Courier New"/>
              </a:rPr>
              <a:t> bb1 </a:t>
            </a:r>
            <a:r>
              <a:rPr lang="en" sz="1000" b="1">
                <a:latin typeface="Courier New"/>
                <a:ea typeface="Courier New"/>
                <a:cs typeface="Courier New"/>
                <a:sym typeface="Courier New"/>
              </a:rPr>
              <a:t>else goto</a:t>
            </a:r>
            <a:r>
              <a:rPr lang="en" sz="1000">
                <a:latin typeface="Courier New"/>
                <a:ea typeface="Courier New"/>
                <a:cs typeface="Courier New"/>
                <a:sym typeface="Courier New"/>
              </a:rPr>
              <a:t> bb2</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bb1:  </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r2:i32 := 0</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t2:i32 := -5</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goto</a:t>
            </a:r>
            <a:r>
              <a:rPr lang="en" sz="1000">
                <a:latin typeface="Courier New"/>
                <a:ea typeface="Courier New"/>
                <a:cs typeface="Courier New"/>
                <a:sym typeface="Courier New"/>
              </a:rPr>
              <a:t> bb2</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bb2:    </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r1:i32 := 131328</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t1:i32 := -4</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if</a:t>
            </a:r>
            <a:r>
              <a:rPr lang="en" sz="1000">
                <a:latin typeface="Courier New"/>
                <a:ea typeface="Courier New"/>
                <a:cs typeface="Courier New"/>
                <a:sym typeface="Courier New"/>
              </a:rPr>
              <a:t> (r7 == 0):i32 </a:t>
            </a:r>
            <a:r>
              <a:rPr lang="en" sz="1000" b="1">
                <a:latin typeface="Courier New"/>
                <a:ea typeface="Courier New"/>
                <a:cs typeface="Courier New"/>
                <a:sym typeface="Courier New"/>
              </a:rPr>
              <a:t>goto</a:t>
            </a:r>
            <a:r>
              <a:rPr lang="en" sz="1000">
                <a:latin typeface="Courier New"/>
                <a:ea typeface="Courier New"/>
                <a:cs typeface="Courier New"/>
                <a:sym typeface="Courier New"/>
              </a:rPr>
              <a:t> bb3 </a:t>
            </a:r>
            <a:r>
              <a:rPr lang="en" sz="1000" b="1">
                <a:latin typeface="Courier New"/>
                <a:ea typeface="Courier New"/>
                <a:cs typeface="Courier New"/>
                <a:sym typeface="Courier New"/>
              </a:rPr>
              <a:t>else goto</a:t>
            </a:r>
            <a:r>
              <a:rPr lang="en" sz="1000">
                <a:latin typeface="Courier New"/>
                <a:ea typeface="Courier New"/>
                <a:cs typeface="Courier New"/>
                <a:sym typeface="Courier New"/>
              </a:rPr>
              <a:t> bb4</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bb3:   </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r1:i32 := r2</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t1:i32 := t2</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goto</a:t>
            </a:r>
            <a:r>
              <a:rPr lang="en" sz="1000">
                <a:latin typeface="Courier New"/>
                <a:ea typeface="Courier New"/>
                <a:cs typeface="Courier New"/>
                <a:sym typeface="Courier New"/>
              </a:rPr>
              <a:t> bb4</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bb4:    </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if (r1 != 0):i32 </a:t>
            </a:r>
            <a:r>
              <a:rPr lang="en" sz="1000" b="1">
                <a:latin typeface="Courier New"/>
                <a:ea typeface="Courier New"/>
                <a:cs typeface="Courier New"/>
                <a:sym typeface="Courier New"/>
              </a:rPr>
              <a:t>goto</a:t>
            </a:r>
            <a:r>
              <a:rPr lang="en" sz="1000">
                <a:latin typeface="Courier New"/>
                <a:ea typeface="Courier New"/>
                <a:cs typeface="Courier New"/>
                <a:sym typeface="Courier New"/>
              </a:rPr>
              <a:t> bb5 </a:t>
            </a:r>
            <a:r>
              <a:rPr lang="en" sz="1000" b="1">
                <a:latin typeface="Courier New"/>
                <a:ea typeface="Courier New"/>
                <a:cs typeface="Courier New"/>
                <a:sym typeface="Courier New"/>
              </a:rPr>
              <a:t>else goto</a:t>
            </a:r>
            <a:r>
              <a:rPr lang="en" sz="1000">
                <a:latin typeface="Courier New"/>
                <a:ea typeface="Courier New"/>
                <a:cs typeface="Courier New"/>
                <a:sym typeface="Courier New"/>
              </a:rPr>
              <a:t> exit</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bb5:   </a:t>
            </a:r>
            <a:endParaRPr sz="1000">
              <a:latin typeface="Courier New"/>
              <a:ea typeface="Courier New"/>
              <a:cs typeface="Courier New"/>
              <a:sym typeface="Courier New"/>
            </a:endParaRPr>
          </a:p>
          <a:p>
            <a:pPr marL="0" marR="0" lvl="0" indent="0" algn="l" rtl="0">
              <a:lnSpc>
                <a:spcPct val="40000"/>
              </a:lnSpc>
              <a:spcBef>
                <a:spcPts val="1200"/>
              </a:spcBef>
              <a:spcAft>
                <a:spcPts val="0"/>
              </a:spcAft>
              <a:buNone/>
            </a:pPr>
            <a:r>
              <a:rPr lang="en" sz="1000">
                <a:latin typeface="Courier New"/>
                <a:ea typeface="Courier New"/>
                <a:cs typeface="Courier New"/>
                <a:sym typeface="Courier New"/>
              </a:rPr>
              <a:t>  </a:t>
            </a:r>
            <a:r>
              <a:rPr lang="en" sz="1000" b="1">
                <a:latin typeface="Courier New"/>
                <a:ea typeface="Courier New"/>
                <a:cs typeface="Courier New"/>
                <a:sym typeface="Courier New"/>
              </a:rPr>
              <a:t>EXPECT_EQ</a:t>
            </a:r>
            <a:r>
              <a:rPr lang="en" sz="1000">
                <a:latin typeface="Courier New"/>
                <a:ea typeface="Courier New"/>
                <a:cs typeface="Courier New"/>
                <a:sym typeface="Courier New"/>
              </a:rPr>
              <a:t>(true, </a:t>
            </a:r>
            <a:r>
              <a:rPr lang="en" sz="1000" b="1">
                <a:latin typeface="Courier New"/>
                <a:ea typeface="Courier New"/>
                <a:cs typeface="Courier New"/>
                <a:sym typeface="Courier New"/>
              </a:rPr>
              <a:t>assert</a:t>
            </a:r>
            <a:r>
              <a:rPr lang="en" sz="1000">
                <a:latin typeface="Courier New"/>
                <a:ea typeface="Courier New"/>
                <a:cs typeface="Courier New"/>
                <a:sym typeface="Courier New"/>
              </a:rPr>
              <a:t>(t1 == -4):i32)</a:t>
            </a:r>
            <a:endParaRPr sz="1000">
              <a:latin typeface="Courier New"/>
              <a:ea typeface="Courier New"/>
              <a:cs typeface="Courier New"/>
              <a:sym typeface="Courier New"/>
            </a:endParaRPr>
          </a:p>
          <a:p>
            <a:pPr marL="0" marR="0" lvl="0" indent="0" algn="l" rtl="0">
              <a:lnSpc>
                <a:spcPct val="40000"/>
              </a:lnSpc>
              <a:spcBef>
                <a:spcPts val="1200"/>
              </a:spcBef>
              <a:spcAft>
                <a:spcPts val="1200"/>
              </a:spcAft>
              <a:buNone/>
            </a:pPr>
            <a:r>
              <a:rPr lang="en" sz="1000">
                <a:latin typeface="Courier New"/>
                <a:ea typeface="Courier New"/>
                <a:cs typeface="Courier New"/>
                <a:sym typeface="Courier New"/>
              </a:rPr>
              <a:t> </a:t>
            </a:r>
            <a:endParaRPr sz="1000">
              <a:latin typeface="Courier New"/>
              <a:ea typeface="Courier New"/>
              <a:cs typeface="Courier New"/>
              <a:sym typeface="Courier New"/>
            </a:endParaRPr>
          </a:p>
        </p:txBody>
      </p:sp>
      <p:cxnSp>
        <p:nvCxnSpPr>
          <p:cNvPr id="431" name="Google Shape;431;p36"/>
          <p:cNvCxnSpPr/>
          <p:nvPr/>
        </p:nvCxnSpPr>
        <p:spPr>
          <a:xfrm rot="10800000" flipH="1">
            <a:off x="4011425" y="585700"/>
            <a:ext cx="4430400" cy="8700"/>
          </a:xfrm>
          <a:prstGeom prst="straightConnector1">
            <a:avLst/>
          </a:prstGeom>
          <a:noFill/>
          <a:ln w="19050" cap="flat" cmpd="sng">
            <a:solidFill>
              <a:schemeClr val="dk1"/>
            </a:solidFill>
            <a:prstDash val="solid"/>
            <a:round/>
            <a:headEnd type="none" w="med" len="med"/>
            <a:tailEnd type="none" w="med" len="med"/>
          </a:ln>
        </p:spPr>
      </p:cxnSp>
      <p:sp>
        <p:nvSpPr>
          <p:cNvPr id="432" name="Google Shape;432;p36"/>
          <p:cNvSpPr txBox="1"/>
          <p:nvPr/>
        </p:nvSpPr>
        <p:spPr>
          <a:xfrm>
            <a:off x="4121700" y="237300"/>
            <a:ext cx="14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CrabIR</a:t>
            </a: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a:t>
            </a:r>
            <a:r>
              <a:rPr lang="en" b="1"/>
              <a:t> </a:t>
            </a:r>
            <a:r>
              <a:rPr lang="en"/>
              <a:t>Conclusions of the eBPF Experiment</a:t>
            </a:r>
            <a:endParaRPr/>
          </a:p>
        </p:txBody>
      </p:sp>
      <p:sp>
        <p:nvSpPr>
          <p:cNvPr id="438" name="Google Shape;438;p37"/>
          <p:cNvSpPr txBox="1">
            <a:spLocks noGrp="1"/>
          </p:cNvSpPr>
          <p:nvPr>
            <p:ph type="body" idx="1"/>
          </p:nvPr>
        </p:nvSpPr>
        <p:spPr>
          <a:xfrm>
            <a:off x="277775" y="1010550"/>
            <a:ext cx="8792400" cy="2115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Stack and Ctx can be modeled by two separate </a:t>
            </a:r>
            <a:r>
              <a:rPr lang="en" i="1"/>
              <a:t>arrays</a:t>
            </a:r>
            <a:r>
              <a:rPr lang="en"/>
              <a:t> </a:t>
            </a:r>
            <a:endParaRPr/>
          </a:p>
          <a:p>
            <a:pPr marL="457200" lvl="0" indent="-342900" algn="l" rtl="0">
              <a:spcBef>
                <a:spcPts val="0"/>
              </a:spcBef>
              <a:spcAft>
                <a:spcPts val="0"/>
              </a:spcAft>
              <a:buSzPts val="1800"/>
              <a:buChar char="●"/>
            </a:pPr>
            <a:r>
              <a:rPr lang="en"/>
              <a:t>Pkt can be abstracted by a pair </a:t>
            </a:r>
            <a:r>
              <a:rPr lang="en">
                <a:latin typeface="Courier New"/>
                <a:ea typeface="Courier New"/>
                <a:cs typeface="Courier New"/>
                <a:sym typeface="Courier New"/>
              </a:rPr>
              <a:t>(start,end)</a:t>
            </a:r>
            <a:r>
              <a:rPr lang="en"/>
              <a:t>because no pointers inside</a:t>
            </a:r>
            <a:endParaRPr/>
          </a:p>
          <a:p>
            <a:pPr marL="457200" lvl="0" indent="-342900" algn="l" rtl="0">
              <a:spcBef>
                <a:spcPts val="0"/>
              </a:spcBef>
              <a:spcAft>
                <a:spcPts val="0"/>
              </a:spcAft>
              <a:buSzPts val="1800"/>
              <a:buChar char="●"/>
            </a:pPr>
            <a:r>
              <a:rPr lang="en"/>
              <a:t>Regs/Stack/Ctx contents (pointers and numbers) can be modeled by int </a:t>
            </a:r>
            <a:r>
              <a:rPr lang="en" i="1"/>
              <a:t>variables</a:t>
            </a:r>
            <a:endParaRPr i="1"/>
          </a:p>
          <a:p>
            <a:pPr marL="457200" lvl="0" indent="-342900" algn="l" rtl="0">
              <a:spcBef>
                <a:spcPts val="0"/>
              </a:spcBef>
              <a:spcAft>
                <a:spcPts val="0"/>
              </a:spcAft>
              <a:buSzPts val="1800"/>
              <a:buChar char="●"/>
            </a:pPr>
            <a:r>
              <a:rPr lang="en"/>
              <a:t>Memory safety of Stack should be easy since offsets are often constant</a:t>
            </a:r>
            <a:endParaRPr/>
          </a:p>
          <a:p>
            <a:pPr marL="457200" lvl="0" indent="-342900" algn="l" rtl="0">
              <a:spcBef>
                <a:spcPts val="0"/>
              </a:spcBef>
              <a:spcAft>
                <a:spcPts val="0"/>
              </a:spcAft>
              <a:buSzPts val="1800"/>
              <a:buChar char="●"/>
            </a:pPr>
            <a:r>
              <a:rPr lang="en"/>
              <a:t>Memory safety of the Pkt is harder because the start and end are symbolic </a:t>
            </a:r>
            <a:endParaRPr/>
          </a:p>
          <a:p>
            <a:pPr marL="457200" lvl="0" indent="-342900" algn="l" rtl="0">
              <a:spcBef>
                <a:spcPts val="0"/>
              </a:spcBef>
              <a:spcAft>
                <a:spcPts val="0"/>
              </a:spcAft>
              <a:buSzPts val="1800"/>
              <a:buChar char="●"/>
            </a:pPr>
            <a:r>
              <a:rPr lang="en"/>
              <a:t>Require bin relationships between Regs, Stack contents and </a:t>
            </a:r>
            <a:r>
              <a:rPr lang="en">
                <a:latin typeface="Courier New"/>
                <a:ea typeface="Courier New"/>
                <a:cs typeface="Courier New"/>
                <a:sym typeface="Courier New"/>
              </a:rPr>
              <a:t>(start,end)</a:t>
            </a:r>
            <a:endParaRPr/>
          </a:p>
        </p:txBody>
      </p:sp>
      <p:sp>
        <p:nvSpPr>
          <p:cNvPr id="439" name="Google Shape;439;p37"/>
          <p:cNvSpPr txBox="1">
            <a:spLocks noGrp="1"/>
          </p:cNvSpPr>
          <p:nvPr>
            <p:ph type="body" idx="1"/>
          </p:nvPr>
        </p:nvSpPr>
        <p:spPr>
          <a:xfrm>
            <a:off x="263750" y="3723125"/>
            <a:ext cx="8520600" cy="995700"/>
          </a:xfrm>
          <a:prstGeom prst="rect">
            <a:avLst/>
          </a:prstGeom>
          <a:ln w="28575" cap="flat" cmpd="sng">
            <a:solidFill>
              <a:srgbClr val="D9EAD3"/>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a:t>A simple array domain (i.e., no summarization) with difference constraints can handle most of the code patterns.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Retrospective</a:t>
            </a:r>
            <a:endParaRPr/>
          </a:p>
        </p:txBody>
      </p:sp>
      <p:sp>
        <p:nvSpPr>
          <p:cNvPr id="445" name="Google Shape;445;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 2018, Crab already existed as a library but not concrete syntax for CrabIR</a:t>
            </a:r>
            <a:endParaRPr/>
          </a:p>
          <a:p>
            <a:pPr marL="914400" lvl="1" indent="-317500" algn="l" rtl="0">
              <a:spcBef>
                <a:spcPts val="0"/>
              </a:spcBef>
              <a:spcAft>
                <a:spcPts val="0"/>
              </a:spcAft>
              <a:buSzPts val="1400"/>
              <a:buChar char="○"/>
            </a:pPr>
            <a:r>
              <a:rPr lang="en"/>
              <a:t>The only way to use the tool was writing C++ code</a:t>
            </a:r>
            <a:endParaRPr/>
          </a:p>
          <a:p>
            <a:pPr marL="457200" lvl="0" indent="-342900" algn="l" rtl="0">
              <a:spcBef>
                <a:spcPts val="0"/>
              </a:spcBef>
              <a:spcAft>
                <a:spcPts val="0"/>
              </a:spcAft>
              <a:buSzPts val="1800"/>
              <a:buChar char="●"/>
            </a:pPr>
            <a:r>
              <a:rPr lang="en"/>
              <a:t>A very smart, dedicate student (Elazar Gershuni)  spent 2-3 months writing prototypes in C++ </a:t>
            </a:r>
            <a:endParaRPr/>
          </a:p>
          <a:p>
            <a:pPr marL="457200" lvl="0" indent="-342900" algn="l" rtl="0">
              <a:spcBef>
                <a:spcPts val="0"/>
              </a:spcBef>
              <a:spcAft>
                <a:spcPts val="0"/>
              </a:spcAft>
              <a:buSzPts val="1800"/>
              <a:buChar char="●"/>
            </a:pPr>
            <a:r>
              <a:rPr lang="en"/>
              <a:t>He did a lot trial-and-error to figure out the right abstractions</a:t>
            </a:r>
            <a:endParaRPr/>
          </a:p>
          <a:p>
            <a:pPr marL="457200" lvl="0" indent="-342900" algn="l" rtl="0">
              <a:spcBef>
                <a:spcPts val="0"/>
              </a:spcBef>
              <a:spcAft>
                <a:spcPts val="0"/>
              </a:spcAft>
              <a:buSzPts val="1800"/>
              <a:buChar char="●"/>
            </a:pPr>
            <a:r>
              <a:rPr lang="en"/>
              <a:t>The whole communication process was slow due to impedance mismatch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Prevail: a eBPF verifier based on Crab</a:t>
            </a:r>
            <a:endParaRPr/>
          </a:p>
        </p:txBody>
      </p:sp>
      <p:pic>
        <p:nvPicPr>
          <p:cNvPr id="451" name="Google Shape;451;p39"/>
          <p:cNvPicPr preferRelativeResize="0"/>
          <p:nvPr/>
        </p:nvPicPr>
        <p:blipFill>
          <a:blip r:embed="rId3">
            <a:alphaModFix/>
          </a:blip>
          <a:stretch>
            <a:fillRect/>
          </a:stretch>
        </p:blipFill>
        <p:spPr>
          <a:xfrm rot="10">
            <a:off x="2117300" y="1505656"/>
            <a:ext cx="4174399" cy="162286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 Prevail Transition to Industry? </a:t>
            </a:r>
            <a:endParaRPr/>
          </a:p>
        </p:txBody>
      </p:sp>
      <p:pic>
        <p:nvPicPr>
          <p:cNvPr id="457" name="Google Shape;457;p40"/>
          <p:cNvPicPr preferRelativeResize="0"/>
          <p:nvPr/>
        </p:nvPicPr>
        <p:blipFill>
          <a:blip r:embed="rId3">
            <a:alphaModFix/>
          </a:blip>
          <a:stretch>
            <a:fillRect/>
          </a:stretch>
        </p:blipFill>
        <p:spPr>
          <a:xfrm>
            <a:off x="581175" y="803975"/>
            <a:ext cx="3254649" cy="1941225"/>
          </a:xfrm>
          <a:prstGeom prst="rect">
            <a:avLst/>
          </a:prstGeom>
          <a:noFill/>
          <a:ln>
            <a:noFill/>
          </a:ln>
        </p:spPr>
      </p:pic>
      <p:sp>
        <p:nvSpPr>
          <p:cNvPr id="458" name="Google Shape;458;p40"/>
          <p:cNvSpPr txBox="1"/>
          <p:nvPr/>
        </p:nvSpPr>
        <p:spPr>
          <a:xfrm>
            <a:off x="3906375" y="1181100"/>
            <a:ext cx="4669800" cy="1262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latin typeface="Proxima Nova"/>
                <a:ea typeface="Proxima Nova"/>
                <a:cs typeface="Proxima Nova"/>
                <a:sym typeface="Proxima Nova"/>
              </a:rPr>
              <a:t>Alexei Starovoitov is the main developer of the Linux eBPF Verifier</a:t>
            </a:r>
            <a:endParaRPr>
              <a:latin typeface="Proxima Nova"/>
              <a:ea typeface="Proxima Nova"/>
              <a:cs typeface="Proxima Nova"/>
              <a:sym typeface="Proxima Nova"/>
            </a:endParaRPr>
          </a:p>
          <a:p>
            <a:pPr marL="457200" lvl="0" indent="0" algn="l" rtl="0">
              <a:spcBef>
                <a:spcPts val="0"/>
              </a:spcBef>
              <a:spcAft>
                <a:spcPts val="0"/>
              </a:spcAft>
              <a:buNone/>
            </a:pPr>
            <a:endParaRPr>
              <a:latin typeface="Proxima Nova"/>
              <a:ea typeface="Proxima Nova"/>
              <a:cs typeface="Proxima Nova"/>
              <a:sym typeface="Proxima Nova"/>
            </a:endParaRPr>
          </a:p>
          <a:p>
            <a:pPr marL="457200" lvl="0" indent="0" algn="l" rtl="0">
              <a:spcBef>
                <a:spcPts val="0"/>
              </a:spcBef>
              <a:spcAft>
                <a:spcPts val="0"/>
              </a:spcAft>
              <a:buNone/>
            </a:pPr>
            <a:r>
              <a:rPr lang="en">
                <a:latin typeface="Proxima Nova"/>
                <a:ea typeface="Proxima Nova"/>
                <a:cs typeface="Proxima Nova"/>
                <a:sym typeface="Proxima Nova"/>
              </a:rPr>
              <a:t>After this tweet, I (wrongly) believed that Prevail could transition from research to industry! </a:t>
            </a:r>
            <a:endParaRPr>
              <a:latin typeface="Proxima Nova"/>
              <a:ea typeface="Proxima Nova"/>
              <a:cs typeface="Proxima Nova"/>
              <a:sym typeface="Proxima Nova"/>
            </a:endParaRPr>
          </a:p>
        </p:txBody>
      </p:sp>
      <p:sp>
        <p:nvSpPr>
          <p:cNvPr id="459" name="Google Shape;459;p40"/>
          <p:cNvSpPr txBox="1"/>
          <p:nvPr/>
        </p:nvSpPr>
        <p:spPr>
          <a:xfrm>
            <a:off x="674275" y="2738575"/>
            <a:ext cx="3421500" cy="160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Proxima Nova"/>
                <a:ea typeface="Proxima Nova"/>
                <a:cs typeface="Proxima Nova"/>
                <a:sym typeface="Proxima Nova"/>
              </a:rPr>
              <a:t>Hi Alexei,</a:t>
            </a:r>
            <a:endParaRPr sz="1200" i="1">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sz="1100" i="1">
                <a:latin typeface="Proxima Nova"/>
                <a:ea typeface="Proxima Nova"/>
                <a:cs typeface="Proxima Nova"/>
                <a:sym typeface="Proxima Nova"/>
              </a:rPr>
              <a:t>My colleagues and I have been working on a new eBPF verifier built on abstract interpretation (I believe you've seen this work and even tweeted about it). We were hoping to pick your brain on what would be the best way to start integrating in into the eBPF ecosystem</a:t>
            </a:r>
            <a:endParaRPr>
              <a:latin typeface="Proxima Nova"/>
              <a:ea typeface="Proxima Nova"/>
              <a:cs typeface="Proxima Nova"/>
              <a:sym typeface="Proxima Nova"/>
            </a:endParaRPr>
          </a:p>
        </p:txBody>
      </p:sp>
      <p:sp>
        <p:nvSpPr>
          <p:cNvPr id="460" name="Google Shape;460;p40"/>
          <p:cNvSpPr txBox="1"/>
          <p:nvPr/>
        </p:nvSpPr>
        <p:spPr>
          <a:xfrm>
            <a:off x="4492375" y="2748750"/>
            <a:ext cx="36333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Proxima Nova"/>
                <a:ea typeface="Proxima Nova"/>
                <a:cs typeface="Proxima Nova"/>
                <a:sym typeface="Proxima Nova"/>
              </a:rPr>
              <a:t>Hi Jorge,</a:t>
            </a:r>
            <a:endParaRPr sz="1100" i="1">
              <a:latin typeface="Proxima Nova"/>
              <a:ea typeface="Proxima Nova"/>
              <a:cs typeface="Proxima Nova"/>
              <a:sym typeface="Proxima Nova"/>
            </a:endParaRPr>
          </a:p>
          <a:p>
            <a:pPr marL="0" lvl="0" indent="0" algn="l" rtl="0">
              <a:spcBef>
                <a:spcPts val="0"/>
              </a:spcBef>
              <a:spcAft>
                <a:spcPts val="0"/>
              </a:spcAft>
              <a:buNone/>
            </a:pPr>
            <a:endParaRPr sz="1100" i="1">
              <a:latin typeface="Proxima Nova"/>
              <a:ea typeface="Proxima Nova"/>
              <a:cs typeface="Proxima Nova"/>
              <a:sym typeface="Proxima Nova"/>
            </a:endParaRPr>
          </a:p>
          <a:p>
            <a:pPr marL="0" lvl="0" indent="0" algn="l" rtl="0">
              <a:spcBef>
                <a:spcPts val="0"/>
              </a:spcBef>
              <a:spcAft>
                <a:spcPts val="0"/>
              </a:spcAft>
              <a:buNone/>
            </a:pPr>
            <a:r>
              <a:rPr lang="en" sz="1100" i="1">
                <a:latin typeface="Proxima Nova"/>
                <a:ea typeface="Proxima Nova"/>
                <a:cs typeface="Proxima Nova"/>
                <a:sym typeface="Proxima Nova"/>
              </a:rPr>
              <a:t>It seems there are big gaps between kernel and your user space implementation that is in C++ and relies on some external frameworks and libraries.</a:t>
            </a:r>
            <a:endParaRPr sz="1100" i="1">
              <a:latin typeface="Proxima Nova"/>
              <a:ea typeface="Proxima Nova"/>
              <a:cs typeface="Proxima Nova"/>
              <a:sym typeface="Proxima Nova"/>
            </a:endParaRPr>
          </a:p>
          <a:p>
            <a:pPr marL="0" lvl="0" indent="0" algn="l" rtl="0">
              <a:spcBef>
                <a:spcPts val="0"/>
              </a:spcBef>
              <a:spcAft>
                <a:spcPts val="0"/>
              </a:spcAft>
              <a:buNone/>
            </a:pPr>
            <a:r>
              <a:rPr lang="en" sz="1100" i="1">
                <a:latin typeface="Proxima Nova"/>
                <a:ea typeface="Proxima Nova"/>
                <a:cs typeface="Proxima Nova"/>
                <a:sym typeface="Proxima Nova"/>
              </a:rPr>
              <a:t>How do you see the path into the kernel?</a:t>
            </a:r>
            <a:endParaRPr>
              <a:latin typeface="Proxima Nova"/>
              <a:ea typeface="Proxima Nova"/>
              <a:cs typeface="Proxima Nova"/>
              <a:sym typeface="Proxima Nova"/>
            </a:endParaRPr>
          </a:p>
        </p:txBody>
      </p:sp>
      <p:sp>
        <p:nvSpPr>
          <p:cNvPr id="461" name="Google Shape;461;p40"/>
          <p:cNvSpPr txBox="1"/>
          <p:nvPr/>
        </p:nvSpPr>
        <p:spPr>
          <a:xfrm>
            <a:off x="1643925" y="4407300"/>
            <a:ext cx="6418698"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dirty="0">
                <a:latin typeface="Proxima Nova"/>
                <a:ea typeface="Proxima Nova"/>
                <a:cs typeface="Proxima Nova"/>
                <a:sym typeface="Proxima Nova"/>
              </a:rPr>
              <a:t>And that was my last conversation with Alexei </a:t>
            </a:r>
            <a:r>
              <a:rPr lang="en" dirty="0" err="1">
                <a:latin typeface="Proxima Nova"/>
                <a:ea typeface="Proxima Nova"/>
                <a:cs typeface="Proxima Nova"/>
                <a:sym typeface="Proxima Nova"/>
              </a:rPr>
              <a:t>Starovoitov</a:t>
            </a:r>
            <a:r>
              <a:rPr lang="en" dirty="0">
                <a:latin typeface="Proxima Nova"/>
                <a:ea typeface="Proxima Nova"/>
                <a:cs typeface="Proxima Nova"/>
                <a:sym typeface="Proxima Nova"/>
              </a:rPr>
              <a:t> (he was right) </a:t>
            </a:r>
            <a:endParaRPr dirty="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But more than one year later …</a:t>
            </a:r>
            <a:endParaRPr/>
          </a:p>
        </p:txBody>
      </p:sp>
      <p:sp>
        <p:nvSpPr>
          <p:cNvPr id="467" name="Google Shape;467;p41"/>
          <p:cNvSpPr txBox="1"/>
          <p:nvPr/>
        </p:nvSpPr>
        <p:spPr>
          <a:xfrm>
            <a:off x="598075" y="1188075"/>
            <a:ext cx="33249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Proxima Nova"/>
                <a:ea typeface="Proxima Nova"/>
                <a:cs typeface="Proxima Nova"/>
                <a:sym typeface="Proxima Nova"/>
              </a:rPr>
              <a:t>Hi Jorge,</a:t>
            </a:r>
            <a:endParaRPr sz="1200" i="1">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sz="1100" i="1">
                <a:latin typeface="Proxima Nova"/>
                <a:ea typeface="Proxima Nova"/>
                <a:cs typeface="Proxima Nova"/>
                <a:sym typeface="Proxima Nova"/>
              </a:rPr>
              <a:t>My name is Dave Thaler,  I am a Software Architect in the Windows Devices and Networking division at Microsoft. </a:t>
            </a:r>
            <a:endParaRPr sz="1100" i="1">
              <a:latin typeface="Proxima Nova"/>
              <a:ea typeface="Proxima Nova"/>
              <a:cs typeface="Proxima Nova"/>
              <a:sym typeface="Proxima Nova"/>
            </a:endParaRPr>
          </a:p>
          <a:p>
            <a:pPr marL="0" lvl="0" indent="0" algn="l" rtl="0">
              <a:spcBef>
                <a:spcPts val="0"/>
              </a:spcBef>
              <a:spcAft>
                <a:spcPts val="0"/>
              </a:spcAft>
              <a:buNone/>
            </a:pPr>
            <a:endParaRPr sz="1100" i="1">
              <a:latin typeface="Proxima Nova"/>
              <a:ea typeface="Proxima Nova"/>
              <a:cs typeface="Proxima Nova"/>
              <a:sym typeface="Proxima Nova"/>
            </a:endParaRPr>
          </a:p>
          <a:p>
            <a:pPr marL="0" lvl="0" indent="0" algn="l" rtl="0">
              <a:spcBef>
                <a:spcPts val="0"/>
              </a:spcBef>
              <a:spcAft>
                <a:spcPts val="0"/>
              </a:spcAft>
              <a:buNone/>
            </a:pPr>
            <a:r>
              <a:rPr lang="en" sz="1100" i="1">
                <a:latin typeface="Proxima Nova"/>
                <a:ea typeface="Proxima Nova"/>
                <a:cs typeface="Proxima Nova"/>
                <a:sym typeface="Proxima Nova"/>
              </a:rPr>
              <a:t>We want to port the eBPF ecosystem to Windows. We cannot port the Linux eBPF verifier for licensing issues and because it’s too tight to Linux specifics.</a:t>
            </a:r>
            <a:endParaRPr sz="1100" i="1">
              <a:latin typeface="Proxima Nova"/>
              <a:ea typeface="Proxima Nova"/>
              <a:cs typeface="Proxima Nova"/>
              <a:sym typeface="Proxima Nova"/>
            </a:endParaRPr>
          </a:p>
          <a:p>
            <a:pPr marL="0" lvl="0" indent="0" algn="l" rtl="0">
              <a:spcBef>
                <a:spcPts val="0"/>
              </a:spcBef>
              <a:spcAft>
                <a:spcPts val="0"/>
              </a:spcAft>
              <a:buNone/>
            </a:pPr>
            <a:endParaRPr sz="1100" i="1">
              <a:latin typeface="Proxima Nova"/>
              <a:ea typeface="Proxima Nova"/>
              <a:cs typeface="Proxima Nova"/>
              <a:sym typeface="Proxima Nova"/>
            </a:endParaRPr>
          </a:p>
          <a:p>
            <a:pPr marL="0" lvl="0" indent="0" algn="l" rtl="0">
              <a:spcBef>
                <a:spcPts val="0"/>
              </a:spcBef>
              <a:spcAft>
                <a:spcPts val="0"/>
              </a:spcAft>
              <a:buNone/>
            </a:pPr>
            <a:r>
              <a:rPr lang="en" sz="1100" i="1">
                <a:latin typeface="Proxima Nova"/>
                <a:ea typeface="Proxima Nova"/>
                <a:cs typeface="Proxima Nova"/>
                <a:sym typeface="Proxima Nova"/>
              </a:rPr>
              <a:t>Would you be interested in integrating Prevail?</a:t>
            </a:r>
            <a:endParaRPr>
              <a:latin typeface="Proxima Nova"/>
              <a:ea typeface="Proxima Nova"/>
              <a:cs typeface="Proxima Nova"/>
              <a:sym typeface="Proxima Nova"/>
            </a:endParaRPr>
          </a:p>
        </p:txBody>
      </p:sp>
      <p:pic>
        <p:nvPicPr>
          <p:cNvPr id="468" name="Google Shape;468;p41"/>
          <p:cNvPicPr preferRelativeResize="0"/>
          <p:nvPr/>
        </p:nvPicPr>
        <p:blipFill>
          <a:blip r:embed="rId3">
            <a:alphaModFix/>
          </a:blip>
          <a:stretch>
            <a:fillRect/>
          </a:stretch>
        </p:blipFill>
        <p:spPr>
          <a:xfrm>
            <a:off x="4179450" y="1074025"/>
            <a:ext cx="4357751" cy="2960400"/>
          </a:xfrm>
          <a:prstGeom prst="rect">
            <a:avLst/>
          </a:prstGeom>
          <a:noFill/>
          <a:ln>
            <a:noFill/>
          </a:ln>
        </p:spPr>
      </p:pic>
      <p:sp>
        <p:nvSpPr>
          <p:cNvPr id="469" name="Google Shape;469;p41"/>
          <p:cNvSpPr txBox="1"/>
          <p:nvPr/>
        </p:nvSpPr>
        <p:spPr>
          <a:xfrm>
            <a:off x="4268625" y="735025"/>
            <a:ext cx="466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 </a:t>
            </a:r>
            <a:r>
              <a:rPr lang="en" u="sng">
                <a:solidFill>
                  <a:schemeClr val="hlink"/>
                </a:solidFill>
                <a:latin typeface="Proxima Nova"/>
                <a:ea typeface="Proxima Nova"/>
                <a:cs typeface="Proxima Nova"/>
                <a:sym typeface="Proxima Nova"/>
                <a:hlinkClick r:id="rId4"/>
              </a:rPr>
              <a:t>https://github.com/microsoft/ebpf-for-windows</a:t>
            </a:r>
            <a:endParaRPr>
              <a:latin typeface="Proxima Nova"/>
              <a:ea typeface="Proxima Nova"/>
              <a:cs typeface="Proxima Nova"/>
              <a:sym typeface="Proxima Nova"/>
            </a:endParaRPr>
          </a:p>
        </p:txBody>
      </p:sp>
      <p:sp>
        <p:nvSpPr>
          <p:cNvPr id="470" name="Google Shape;470;p41"/>
          <p:cNvSpPr txBox="1"/>
          <p:nvPr/>
        </p:nvSpPr>
        <p:spPr>
          <a:xfrm>
            <a:off x="356650" y="4034425"/>
            <a:ext cx="8136000" cy="780300"/>
          </a:xfrm>
          <a:prstGeom prst="rect">
            <a:avLst/>
          </a:prstGeom>
          <a:noFill/>
          <a:ln w="28575" cap="flat" cmpd="sng">
            <a:solidFill>
              <a:srgbClr val="D9EAD3"/>
            </a:solidFill>
            <a:prstDash val="solid"/>
            <a:round/>
            <a:headEnd type="none" w="sm" len="sm"/>
            <a:tailEnd type="none" w="sm" len="sm"/>
          </a:ln>
        </p:spPr>
        <p:txBody>
          <a:bodyPr spcFirstLastPara="1" wrap="square" lIns="91425" tIns="91425" rIns="91425" bIns="91425" anchor="ctr" anchorCtr="0">
            <a:spAutoFit/>
          </a:bodyPr>
          <a:lstStyle/>
          <a:p>
            <a:pPr marL="0" marR="0" lvl="0" indent="0" algn="l" rtl="0">
              <a:lnSpc>
                <a:spcPct val="115000"/>
              </a:lnSpc>
              <a:spcBef>
                <a:spcPts val="0"/>
              </a:spcBef>
              <a:spcAft>
                <a:spcPts val="1200"/>
              </a:spcAft>
              <a:buNone/>
            </a:pPr>
            <a:r>
              <a:rPr lang="en" sz="1800">
                <a:solidFill>
                  <a:schemeClr val="accent3"/>
                </a:solidFill>
                <a:latin typeface="Proxima Nova"/>
                <a:ea typeface="Proxima Nova"/>
                <a:cs typeface="Proxima Nova"/>
                <a:sym typeface="Proxima Nova"/>
              </a:rPr>
              <a:t>After two years of hard engineering work (credits to Dave and Elazar), </a:t>
            </a:r>
            <a:r>
              <a:rPr lang="en" sz="1800" b="1">
                <a:solidFill>
                  <a:schemeClr val="accent3"/>
                </a:solidFill>
                <a:latin typeface="Proxima Nova"/>
                <a:ea typeface="Proxima Nova"/>
                <a:cs typeface="Proxima Nova"/>
                <a:sym typeface="Proxima Nova"/>
              </a:rPr>
              <a:t>Prevail is being used in production at Microsoft! </a:t>
            </a:r>
            <a:r>
              <a:rPr lang="en" sz="1800">
                <a:solidFill>
                  <a:schemeClr val="accent3"/>
                </a:solidFill>
                <a:latin typeface="Proxima Nova"/>
                <a:ea typeface="Proxima Nova"/>
                <a:cs typeface="Proxima Nova"/>
                <a:sym typeface="Proxima Nova"/>
              </a:rPr>
              <a:t> </a:t>
            </a:r>
            <a:endParaRPr sz="1800">
              <a:solidFill>
                <a:schemeClr val="accent3"/>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Crab?</a:t>
            </a:r>
            <a:endParaRPr/>
          </a:p>
        </p:txBody>
      </p:sp>
      <p:sp>
        <p:nvSpPr>
          <p:cNvPr id="80" name="Google Shape;80;p15"/>
          <p:cNvSpPr txBox="1">
            <a:spLocks noGrp="1"/>
          </p:cNvSpPr>
          <p:nvPr>
            <p:ph type="body" idx="1"/>
          </p:nvPr>
        </p:nvSpPr>
        <p:spPr>
          <a:xfrm>
            <a:off x="272125" y="1130050"/>
            <a:ext cx="8520600" cy="28485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A library that contains a set of software components to build static analyses based on Abstract Interpretation</a:t>
            </a:r>
            <a:endParaRPr sz="2000"/>
          </a:p>
          <a:p>
            <a:pPr marL="457200" lvl="0" indent="-355600" algn="l" rtl="0">
              <a:spcBef>
                <a:spcPts val="0"/>
              </a:spcBef>
              <a:spcAft>
                <a:spcPts val="0"/>
              </a:spcAft>
              <a:buSzPts val="2000"/>
              <a:buChar char="●"/>
            </a:pPr>
            <a:r>
              <a:rPr lang="en" sz="2000"/>
              <a:t>It is open-source and available at </a:t>
            </a:r>
            <a:r>
              <a:rPr lang="en" sz="2000" u="sng">
                <a:solidFill>
                  <a:schemeClr val="hlink"/>
                </a:solidFill>
                <a:hlinkClick r:id="rId3"/>
              </a:rPr>
              <a:t>https://github.com/seahorn/crab</a:t>
            </a:r>
            <a:endParaRPr sz="2000"/>
          </a:p>
          <a:p>
            <a:pPr marL="457200" lvl="0" indent="-355600" algn="l" rtl="0">
              <a:spcBef>
                <a:spcPts val="0"/>
              </a:spcBef>
              <a:spcAft>
                <a:spcPts val="0"/>
              </a:spcAft>
              <a:buSzPts val="2000"/>
              <a:buChar char="●"/>
            </a:pPr>
            <a:r>
              <a:rPr lang="en" sz="2000"/>
              <a:t>It is written in C++</a:t>
            </a:r>
            <a:endParaRPr sz="2000"/>
          </a:p>
          <a:p>
            <a:pPr marL="457200" lvl="0" indent="-355600" algn="l" rtl="0">
              <a:spcBef>
                <a:spcPts val="0"/>
              </a:spcBef>
              <a:spcAft>
                <a:spcPts val="0"/>
              </a:spcAft>
              <a:buSzPts val="2000"/>
              <a:buChar char="●"/>
            </a:pPr>
            <a:r>
              <a:rPr lang="en" sz="2000"/>
              <a:t>It is actively maintained</a:t>
            </a:r>
            <a:endParaRPr sz="2000"/>
          </a:p>
          <a:p>
            <a:pPr marL="457200" lvl="0" indent="-355600" algn="l" rtl="0">
              <a:spcBef>
                <a:spcPts val="0"/>
              </a:spcBef>
              <a:spcAft>
                <a:spcPts val="0"/>
              </a:spcAft>
              <a:buSzPts val="2000"/>
              <a:buChar char="●"/>
            </a:pPr>
            <a:r>
              <a:rPr lang="en" sz="2000"/>
              <a:t>It is language-agnostic with front-ends for LLVM and eBPF</a:t>
            </a:r>
            <a:endParaRPr sz="2000"/>
          </a:p>
          <a:p>
            <a:pPr marL="457200" lvl="0" indent="-355600" algn="l" rtl="0">
              <a:spcBef>
                <a:spcPts val="0"/>
              </a:spcBef>
              <a:spcAft>
                <a:spcPts val="0"/>
              </a:spcAft>
              <a:buSzPts val="2000"/>
              <a:buChar char="●"/>
            </a:pPr>
            <a:r>
              <a:rPr lang="en" sz="2000"/>
              <a:t>It integrates </a:t>
            </a:r>
            <a:r>
              <a:rPr lang="en" sz="2000" u="sng">
                <a:solidFill>
                  <a:schemeClr val="hlink"/>
                </a:solidFill>
                <a:hlinkClick r:id="rId4"/>
              </a:rPr>
              <a:t>Apron</a:t>
            </a:r>
            <a:r>
              <a:rPr lang="en" sz="2000"/>
              <a:t>, </a:t>
            </a:r>
            <a:r>
              <a:rPr lang="en" sz="2000" u="sng">
                <a:solidFill>
                  <a:schemeClr val="hlink"/>
                </a:solidFill>
                <a:hlinkClick r:id="rId5"/>
              </a:rPr>
              <a:t>Elina</a:t>
            </a:r>
            <a:r>
              <a:rPr lang="en" sz="2000"/>
              <a:t>, and </a:t>
            </a:r>
            <a:r>
              <a:rPr lang="en" sz="2000" u="sng">
                <a:solidFill>
                  <a:schemeClr val="hlink"/>
                </a:solidFill>
                <a:hlinkClick r:id="rId6"/>
              </a:rPr>
              <a:t>PPLite</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Mini Break?</a:t>
            </a:r>
            <a:endParaRPr/>
          </a:p>
        </p:txBody>
      </p:sp>
      <p:pic>
        <p:nvPicPr>
          <p:cNvPr id="476" name="Google Shape;476;p42"/>
          <p:cNvPicPr preferRelativeResize="0"/>
          <p:nvPr/>
        </p:nvPicPr>
        <p:blipFill>
          <a:blip r:embed="rId3">
            <a:alphaModFix/>
          </a:blip>
          <a:stretch>
            <a:fillRect/>
          </a:stretch>
        </p:blipFill>
        <p:spPr>
          <a:xfrm>
            <a:off x="2050950" y="1150750"/>
            <a:ext cx="4613325" cy="3285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Abstract Interpretation of LLVM bitcode</a:t>
            </a:r>
            <a:endParaRPr/>
          </a:p>
        </p:txBody>
      </p:sp>
      <p:sp>
        <p:nvSpPr>
          <p:cNvPr id="482" name="Google Shape;482;p43"/>
          <p:cNvSpPr txBox="1">
            <a:spLocks noGrp="1"/>
          </p:cNvSpPr>
          <p:nvPr>
            <p:ph type="body" idx="1"/>
          </p:nvPr>
        </p:nvSpPr>
        <p:spPr>
          <a:xfrm>
            <a:off x="311700" y="1152475"/>
            <a:ext cx="8520600" cy="1682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Implemented as a LLVM front-end for Crab</a:t>
            </a:r>
            <a:endParaRPr/>
          </a:p>
          <a:p>
            <a:pPr marL="914400" lvl="1" indent="-317500" algn="l" rtl="0">
              <a:spcBef>
                <a:spcPts val="0"/>
              </a:spcBef>
              <a:spcAft>
                <a:spcPts val="0"/>
              </a:spcAft>
              <a:buSzPts val="1400"/>
              <a:buChar char="○"/>
            </a:pPr>
            <a:r>
              <a:rPr lang="en"/>
              <a:t>Translation from LLVM bitcode to CrabIR</a:t>
            </a:r>
            <a:endParaRPr/>
          </a:p>
          <a:p>
            <a:pPr marL="457200" lvl="0" indent="-342900" algn="l" rtl="0">
              <a:spcBef>
                <a:spcPts val="0"/>
              </a:spcBef>
              <a:spcAft>
                <a:spcPts val="0"/>
              </a:spcAft>
              <a:buSzPts val="1800"/>
              <a:buChar char="●"/>
            </a:pPr>
            <a:r>
              <a:rPr lang="en"/>
              <a:t>The tool is called </a:t>
            </a:r>
            <a:r>
              <a:rPr lang="en" b="1"/>
              <a:t>Clam </a:t>
            </a:r>
            <a:r>
              <a:rPr lang="en"/>
              <a:t>and it is also open-source</a:t>
            </a:r>
            <a:endParaRPr/>
          </a:p>
          <a:p>
            <a:pPr marL="914400" lvl="1" indent="-317500" algn="l" rtl="0">
              <a:spcBef>
                <a:spcPts val="0"/>
              </a:spcBef>
              <a:spcAft>
                <a:spcPts val="0"/>
              </a:spcAft>
              <a:buSzPts val="1400"/>
              <a:buChar char="○"/>
            </a:pPr>
            <a:r>
              <a:rPr lang="en" u="sng">
                <a:solidFill>
                  <a:schemeClr val="hlink"/>
                </a:solidFill>
                <a:hlinkClick r:id="rId3"/>
              </a:rPr>
              <a:t>https://github.com/seahorn/clam</a:t>
            </a:r>
            <a:r>
              <a:rPr lang="en"/>
              <a:t> </a:t>
            </a:r>
            <a:endParaRPr/>
          </a:p>
          <a:p>
            <a:pPr marL="457200" lvl="0" indent="-342900" algn="l" rtl="0">
              <a:spcBef>
                <a:spcPts val="0"/>
              </a:spcBef>
              <a:spcAft>
                <a:spcPts val="0"/>
              </a:spcAft>
              <a:buSzPts val="1800"/>
              <a:buChar char="●"/>
            </a:pPr>
            <a:r>
              <a:rPr lang="en"/>
              <a:t>Clam can be used both for verification and LLVM code optimizer</a:t>
            </a:r>
            <a:endParaRPr/>
          </a:p>
        </p:txBody>
      </p:sp>
      <p:pic>
        <p:nvPicPr>
          <p:cNvPr id="483" name="Google Shape;483;p43"/>
          <p:cNvPicPr preferRelativeResize="0"/>
          <p:nvPr/>
        </p:nvPicPr>
        <p:blipFill>
          <a:blip r:embed="rId4">
            <a:alphaModFix/>
          </a:blip>
          <a:stretch>
            <a:fillRect/>
          </a:stretch>
        </p:blipFill>
        <p:spPr>
          <a:xfrm>
            <a:off x="445800" y="2834650"/>
            <a:ext cx="4065249" cy="955050"/>
          </a:xfrm>
          <a:prstGeom prst="rect">
            <a:avLst/>
          </a:prstGeom>
          <a:noFill/>
          <a:ln>
            <a:noFill/>
          </a:ln>
        </p:spPr>
      </p:pic>
      <p:pic>
        <p:nvPicPr>
          <p:cNvPr id="484" name="Google Shape;484;p43"/>
          <p:cNvPicPr preferRelativeResize="0"/>
          <p:nvPr/>
        </p:nvPicPr>
        <p:blipFill>
          <a:blip r:embed="rId5">
            <a:alphaModFix/>
          </a:blip>
          <a:stretch>
            <a:fillRect/>
          </a:stretch>
        </p:blipFill>
        <p:spPr>
          <a:xfrm>
            <a:off x="557950" y="3785625"/>
            <a:ext cx="4151199" cy="910125"/>
          </a:xfrm>
          <a:prstGeom prst="rect">
            <a:avLst/>
          </a:prstGeom>
          <a:noFill/>
          <a:ln>
            <a:noFill/>
          </a:ln>
        </p:spPr>
      </p:pic>
      <p:pic>
        <p:nvPicPr>
          <p:cNvPr id="485" name="Google Shape;485;p43"/>
          <p:cNvPicPr preferRelativeResize="0"/>
          <p:nvPr/>
        </p:nvPicPr>
        <p:blipFill>
          <a:blip r:embed="rId6">
            <a:alphaModFix/>
          </a:blip>
          <a:stretch>
            <a:fillRect/>
          </a:stretch>
        </p:blipFill>
        <p:spPr>
          <a:xfrm>
            <a:off x="5183175" y="2909500"/>
            <a:ext cx="2397326" cy="1862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Which Programs and Properties Are Considered?</a:t>
            </a:r>
            <a:endParaRPr/>
          </a:p>
        </p:txBody>
      </p:sp>
      <p:sp>
        <p:nvSpPr>
          <p:cNvPr id="491" name="Google Shape;491;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General purpose code written in modern (</a:t>
            </a:r>
            <a:r>
              <a:rPr lang="en" u="sng"/>
              <a:t>portable</a:t>
            </a:r>
            <a:r>
              <a:rPr lang="en"/>
              <a:t>) C</a:t>
            </a:r>
            <a:endParaRPr/>
          </a:p>
          <a:p>
            <a:pPr marL="457200" lvl="0" indent="-342900" algn="l" rtl="0">
              <a:spcBef>
                <a:spcPts val="0"/>
              </a:spcBef>
              <a:spcAft>
                <a:spcPts val="0"/>
              </a:spcAft>
              <a:buSzPts val="1800"/>
              <a:buChar char="●"/>
            </a:pPr>
            <a:r>
              <a:rPr lang="en"/>
              <a:t>Safety properties</a:t>
            </a:r>
            <a:endParaRPr/>
          </a:p>
          <a:p>
            <a:pPr marL="914400" lvl="1" indent="-317500" algn="l" rtl="0">
              <a:spcBef>
                <a:spcPts val="0"/>
              </a:spcBef>
              <a:spcAft>
                <a:spcPts val="0"/>
              </a:spcAft>
              <a:buSzPts val="1400"/>
              <a:buChar char="○"/>
            </a:pPr>
            <a:r>
              <a:rPr lang="en"/>
              <a:t>Check of runtime errors: buffer overflows, integer overflows, etc  </a:t>
            </a:r>
            <a:endParaRPr/>
          </a:p>
          <a:p>
            <a:pPr marL="914400" lvl="1" indent="-317500" algn="l" rtl="0">
              <a:spcBef>
                <a:spcPts val="0"/>
              </a:spcBef>
              <a:spcAft>
                <a:spcPts val="0"/>
              </a:spcAft>
              <a:buSzPts val="1400"/>
              <a:buChar char="○"/>
            </a:pPr>
            <a:r>
              <a:rPr lang="en"/>
              <a:t>User-defined assertions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Clam Semantics and Assumptions</a:t>
            </a:r>
            <a:endParaRPr/>
          </a:p>
        </p:txBody>
      </p:sp>
      <p:sp>
        <p:nvSpPr>
          <p:cNvPr id="497" name="Google Shape;497;p45"/>
          <p:cNvSpPr txBox="1">
            <a:spLocks noGrp="1"/>
          </p:cNvSpPr>
          <p:nvPr>
            <p:ph type="body" idx="1"/>
          </p:nvPr>
        </p:nvSpPr>
        <p:spPr>
          <a:xfrm>
            <a:off x="311700" y="1152475"/>
            <a:ext cx="8520600" cy="2601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Use of C11 semantics:</a:t>
            </a:r>
            <a:endParaRPr/>
          </a:p>
          <a:p>
            <a:pPr marL="914400" lvl="1" indent="-317500" algn="l" rtl="0">
              <a:spcBef>
                <a:spcPts val="0"/>
              </a:spcBef>
              <a:spcAft>
                <a:spcPts val="0"/>
              </a:spcAft>
              <a:buSzPts val="1400"/>
              <a:buChar char="○"/>
            </a:pPr>
            <a:r>
              <a:rPr lang="en"/>
              <a:t>Strict aliasing rules:  the effective type of a lvalue must be compatible with the effective type of the object being accessed </a:t>
            </a:r>
            <a:endParaRPr/>
          </a:p>
          <a:p>
            <a:pPr marL="457200" lvl="0" indent="-342900" algn="l" rtl="0">
              <a:spcBef>
                <a:spcPts val="0"/>
              </a:spcBef>
              <a:spcAft>
                <a:spcPts val="0"/>
              </a:spcAft>
              <a:buSzPts val="1800"/>
              <a:buChar char="●"/>
            </a:pPr>
            <a:r>
              <a:rPr lang="en"/>
              <a:t>The use of machine semantics depends on which domain the user chooses  </a:t>
            </a:r>
            <a:endParaRPr/>
          </a:p>
          <a:p>
            <a:pPr marL="457200" lvl="0" indent="-342900" algn="l" rtl="0">
              <a:spcBef>
                <a:spcPts val="0"/>
              </a:spcBef>
              <a:spcAft>
                <a:spcPts val="0"/>
              </a:spcAft>
              <a:buSzPts val="1800"/>
              <a:buChar char="●"/>
            </a:pPr>
            <a:r>
              <a:rPr lang="en" u="sng"/>
              <a:t>Absence of undefined behavior</a:t>
            </a:r>
            <a:r>
              <a:rPr lang="en"/>
              <a:t> (UB), specially:</a:t>
            </a:r>
            <a:endParaRPr/>
          </a:p>
          <a:p>
            <a:pPr marL="914400" lvl="1" indent="-317500" algn="l" rtl="0">
              <a:spcBef>
                <a:spcPts val="0"/>
              </a:spcBef>
              <a:spcAft>
                <a:spcPts val="0"/>
              </a:spcAft>
              <a:buSzPts val="1400"/>
              <a:buChar char="○"/>
            </a:pPr>
            <a:r>
              <a:rPr lang="en"/>
              <a:t>Each memory read accesses the same number of bytes last written</a:t>
            </a:r>
            <a:endParaRPr/>
          </a:p>
          <a:p>
            <a:pPr marL="914400" lvl="1" indent="-317500" algn="l" rtl="0">
              <a:spcBef>
                <a:spcPts val="0"/>
              </a:spcBef>
              <a:spcAft>
                <a:spcPts val="0"/>
              </a:spcAft>
              <a:buSzPts val="1400"/>
              <a:buChar char="○"/>
            </a:pPr>
            <a:r>
              <a:rPr lang="en"/>
              <a:t>No memory access read/write out-of-bounds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More About Clam Assumptions</a:t>
            </a:r>
            <a:endParaRPr/>
          </a:p>
        </p:txBody>
      </p:sp>
      <p:sp>
        <p:nvSpPr>
          <p:cNvPr id="503" name="Google Shape;503;p46"/>
          <p:cNvSpPr txBox="1">
            <a:spLocks noGrp="1"/>
          </p:cNvSpPr>
          <p:nvPr>
            <p:ph type="body" idx="1"/>
          </p:nvPr>
        </p:nvSpPr>
        <p:spPr>
          <a:xfrm>
            <a:off x="311700" y="3090325"/>
            <a:ext cx="8520600" cy="13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Clam follows a </a:t>
            </a:r>
            <a:r>
              <a:rPr lang="en" i="1"/>
              <a:t>trust-and-check</a:t>
            </a:r>
            <a:r>
              <a:rPr lang="en"/>
              <a:t> approach:</a:t>
            </a:r>
            <a:endParaRPr/>
          </a:p>
          <a:p>
            <a:pPr marL="457200" lvl="0" indent="-342900" algn="l" rtl="0">
              <a:spcBef>
                <a:spcPts val="1200"/>
              </a:spcBef>
              <a:spcAft>
                <a:spcPts val="0"/>
              </a:spcAft>
              <a:buSzPts val="1800"/>
              <a:buAutoNum type="arabicPeriod"/>
            </a:pPr>
            <a:r>
              <a:rPr lang="en"/>
              <a:t>The analysis is done assuming lack of UB</a:t>
            </a:r>
            <a:endParaRPr/>
          </a:p>
          <a:p>
            <a:pPr marL="457200" lvl="0" indent="-342900" algn="l" rtl="0">
              <a:spcBef>
                <a:spcPts val="0"/>
              </a:spcBef>
              <a:spcAft>
                <a:spcPts val="0"/>
              </a:spcAft>
              <a:buSzPts val="1800"/>
              <a:buAutoNum type="arabicPeriod"/>
            </a:pPr>
            <a:r>
              <a:rPr lang="en"/>
              <a:t>Optionally, the analysis can check for UB</a:t>
            </a:r>
            <a:endParaRPr/>
          </a:p>
        </p:txBody>
      </p:sp>
      <p:pic>
        <p:nvPicPr>
          <p:cNvPr id="504" name="Google Shape;504;p46"/>
          <p:cNvPicPr preferRelativeResize="0"/>
          <p:nvPr/>
        </p:nvPicPr>
        <p:blipFill>
          <a:blip r:embed="rId3">
            <a:alphaModFix/>
          </a:blip>
          <a:stretch>
            <a:fillRect/>
          </a:stretch>
        </p:blipFill>
        <p:spPr>
          <a:xfrm>
            <a:off x="310775" y="1246325"/>
            <a:ext cx="4227949" cy="1440550"/>
          </a:xfrm>
          <a:prstGeom prst="rect">
            <a:avLst/>
          </a:prstGeom>
          <a:noFill/>
          <a:ln>
            <a:noFill/>
          </a:ln>
        </p:spPr>
      </p:pic>
      <p:pic>
        <p:nvPicPr>
          <p:cNvPr id="505" name="Google Shape;505;p46"/>
          <p:cNvPicPr preferRelativeResize="0"/>
          <p:nvPr/>
        </p:nvPicPr>
        <p:blipFill>
          <a:blip r:embed="rId4">
            <a:alphaModFix/>
          </a:blip>
          <a:stretch>
            <a:fillRect/>
          </a:stretch>
        </p:blipFill>
        <p:spPr>
          <a:xfrm>
            <a:off x="4484850" y="1257550"/>
            <a:ext cx="4195974" cy="1309800"/>
          </a:xfrm>
          <a:prstGeom prst="rect">
            <a:avLst/>
          </a:prstGeom>
          <a:noFill/>
          <a:ln>
            <a:noFill/>
          </a:ln>
        </p:spPr>
      </p:pic>
      <p:sp>
        <p:nvSpPr>
          <p:cNvPr id="506" name="Google Shape;506;p46"/>
          <p:cNvSpPr/>
          <p:nvPr/>
        </p:nvSpPr>
        <p:spPr>
          <a:xfrm>
            <a:off x="1758775" y="1598850"/>
            <a:ext cx="658500" cy="9417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7" name="Google Shape;507;p46"/>
          <p:cNvPicPr preferRelativeResize="0"/>
          <p:nvPr/>
        </p:nvPicPr>
        <p:blipFill>
          <a:blip r:embed="rId5">
            <a:alphaModFix/>
          </a:blip>
          <a:stretch>
            <a:fillRect/>
          </a:stretch>
        </p:blipFill>
        <p:spPr>
          <a:xfrm>
            <a:off x="8364925" y="1246325"/>
            <a:ext cx="622725" cy="964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Clam Memory Analysis</a:t>
            </a:r>
            <a:endParaRPr/>
          </a:p>
        </p:txBody>
      </p:sp>
      <p:sp>
        <p:nvSpPr>
          <p:cNvPr id="513" name="Google Shape;513;p47"/>
          <p:cNvSpPr txBox="1">
            <a:spLocks noGrp="1"/>
          </p:cNvSpPr>
          <p:nvPr>
            <p:ph type="body" idx="1"/>
          </p:nvPr>
        </p:nvSpPr>
        <p:spPr>
          <a:xfrm>
            <a:off x="311700" y="1000075"/>
            <a:ext cx="8520600" cy="1419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Four different abstractions are usually needed to reason about memory: </a:t>
            </a:r>
            <a:endParaRPr/>
          </a:p>
          <a:p>
            <a:pPr marL="914400" lvl="1" indent="-317500" algn="l" rtl="0">
              <a:spcBef>
                <a:spcPts val="0"/>
              </a:spcBef>
              <a:spcAft>
                <a:spcPts val="0"/>
              </a:spcAft>
              <a:buSzPts val="1400"/>
              <a:buChar char="○"/>
            </a:pPr>
            <a:r>
              <a:rPr lang="en" b="1"/>
              <a:t>Pointer</a:t>
            </a:r>
            <a:r>
              <a:rPr lang="en"/>
              <a:t> abstraction: infer non-aliasing facts between pointers</a:t>
            </a:r>
            <a:endParaRPr/>
          </a:p>
          <a:p>
            <a:pPr marL="914400" lvl="1" indent="-317500" algn="l" rtl="0">
              <a:spcBef>
                <a:spcPts val="0"/>
              </a:spcBef>
              <a:spcAft>
                <a:spcPts val="0"/>
              </a:spcAft>
              <a:buSzPts val="1400"/>
              <a:buChar char="○"/>
            </a:pPr>
            <a:r>
              <a:rPr lang="en" b="1"/>
              <a:t>Object</a:t>
            </a:r>
            <a:r>
              <a:rPr lang="en"/>
              <a:t> abstraction: discrimination between objects from same allocation site</a:t>
            </a:r>
            <a:endParaRPr/>
          </a:p>
          <a:p>
            <a:pPr marL="914400" lvl="1" indent="-317500" algn="l" rtl="0">
              <a:spcBef>
                <a:spcPts val="0"/>
              </a:spcBef>
              <a:spcAft>
                <a:spcPts val="0"/>
              </a:spcAft>
              <a:buSzPts val="1400"/>
              <a:buChar char="○"/>
            </a:pPr>
            <a:r>
              <a:rPr lang="en" b="1"/>
              <a:t>Initialization</a:t>
            </a:r>
            <a:r>
              <a:rPr lang="en"/>
              <a:t> abstraction: which cells have been written </a:t>
            </a:r>
            <a:endParaRPr/>
          </a:p>
          <a:p>
            <a:pPr marL="914400" lvl="1" indent="-317500" algn="l" rtl="0">
              <a:spcBef>
                <a:spcPts val="0"/>
              </a:spcBef>
              <a:spcAft>
                <a:spcPts val="0"/>
              </a:spcAft>
              <a:buSzPts val="1400"/>
              <a:buChar char="○"/>
            </a:pPr>
            <a:r>
              <a:rPr lang="en" b="1"/>
              <a:t>Shape</a:t>
            </a:r>
            <a:r>
              <a:rPr lang="en"/>
              <a:t> abstraction: how memory objects are connected</a:t>
            </a:r>
            <a:endParaRPr/>
          </a:p>
        </p:txBody>
      </p:sp>
      <p:sp>
        <p:nvSpPr>
          <p:cNvPr id="514" name="Google Shape;514;p47"/>
          <p:cNvSpPr txBox="1"/>
          <p:nvPr/>
        </p:nvSpPr>
        <p:spPr>
          <a:xfrm>
            <a:off x="347625" y="2308550"/>
            <a:ext cx="8604000" cy="1462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Clam memory analysis is highly simplified due to its assumptions:</a:t>
            </a:r>
            <a:endParaRPr sz="1800">
              <a:solidFill>
                <a:schemeClr val="accent3"/>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accent3"/>
              </a:buClr>
              <a:buSzPts val="1400"/>
              <a:buFont typeface="Proxima Nova"/>
              <a:buChar char="○"/>
            </a:pPr>
            <a:r>
              <a:rPr lang="en" b="1">
                <a:solidFill>
                  <a:schemeClr val="accent3"/>
                </a:solidFill>
                <a:latin typeface="Proxima Nova"/>
                <a:ea typeface="Proxima Nova"/>
                <a:cs typeface="Proxima Nova"/>
                <a:sym typeface="Proxima Nova"/>
              </a:rPr>
              <a:t>Pointer </a:t>
            </a:r>
            <a:r>
              <a:rPr lang="en">
                <a:solidFill>
                  <a:schemeClr val="accent3"/>
                </a:solidFill>
                <a:latin typeface="Proxima Nova"/>
                <a:ea typeface="Proxima Nova"/>
                <a:cs typeface="Proxima Nova"/>
                <a:sym typeface="Proxima Nova"/>
              </a:rPr>
              <a:t>abstraction: </a:t>
            </a:r>
            <a:r>
              <a:rPr lang="en" u="sng">
                <a:solidFill>
                  <a:schemeClr val="accent3"/>
                </a:solidFill>
                <a:latin typeface="Proxima Nova"/>
                <a:ea typeface="Proxima Nova"/>
                <a:cs typeface="Proxima Nova"/>
                <a:sym typeface="Proxima Nova"/>
              </a:rPr>
              <a:t>flow-insensitive but context-, type-, field-sensitive pointer analysis</a:t>
            </a:r>
            <a:endParaRPr u="sng">
              <a:solidFill>
                <a:schemeClr val="accent3"/>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accent3"/>
              </a:buClr>
              <a:buSzPts val="1400"/>
              <a:buFont typeface="Proxima Nova"/>
              <a:buChar char="○"/>
            </a:pPr>
            <a:r>
              <a:rPr lang="en" b="1">
                <a:solidFill>
                  <a:schemeClr val="accent3"/>
                </a:solidFill>
                <a:latin typeface="Proxima Nova"/>
                <a:ea typeface="Proxima Nova"/>
                <a:cs typeface="Proxima Nova"/>
                <a:sym typeface="Proxima Nova"/>
              </a:rPr>
              <a:t>Object</a:t>
            </a:r>
            <a:r>
              <a:rPr lang="en">
                <a:solidFill>
                  <a:schemeClr val="accent3"/>
                </a:solidFill>
                <a:latin typeface="Proxima Nova"/>
                <a:ea typeface="Proxima Nova"/>
                <a:cs typeface="Proxima Nova"/>
                <a:sym typeface="Proxima Nova"/>
              </a:rPr>
              <a:t> abstraction: use of allocation site abstraction (i.e., no discrimination between objects from the same allocation site) but the </a:t>
            </a:r>
            <a:r>
              <a:rPr lang="en" u="sng">
                <a:solidFill>
                  <a:schemeClr val="accent3"/>
                </a:solidFill>
                <a:latin typeface="Proxima Nova"/>
                <a:ea typeface="Proxima Nova"/>
                <a:cs typeface="Proxima Nova"/>
                <a:sym typeface="Proxima Nova"/>
              </a:rPr>
              <a:t>first write can be still modeled as a strong update</a:t>
            </a:r>
            <a:r>
              <a:rPr lang="en">
                <a:solidFill>
                  <a:schemeClr val="accent3"/>
                </a:solidFill>
                <a:latin typeface="Proxima Nova"/>
                <a:ea typeface="Proxima Nova"/>
                <a:cs typeface="Proxima Nova"/>
                <a:sym typeface="Proxima Nova"/>
              </a:rPr>
              <a:t> </a:t>
            </a:r>
            <a:endParaRPr>
              <a:solidFill>
                <a:schemeClr val="accent3"/>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accent3"/>
              </a:buClr>
              <a:buSzPts val="1400"/>
              <a:buFont typeface="Proxima Nova"/>
              <a:buChar char="○"/>
            </a:pPr>
            <a:r>
              <a:rPr lang="en" b="1">
                <a:solidFill>
                  <a:schemeClr val="accent3"/>
                </a:solidFill>
                <a:latin typeface="Proxima Nova"/>
                <a:ea typeface="Proxima Nova"/>
                <a:cs typeface="Proxima Nova"/>
                <a:sym typeface="Proxima Nova"/>
              </a:rPr>
              <a:t>Initialization</a:t>
            </a:r>
            <a:r>
              <a:rPr lang="en">
                <a:solidFill>
                  <a:schemeClr val="accent3"/>
                </a:solidFill>
                <a:latin typeface="Proxima Nova"/>
                <a:ea typeface="Proxima Nova"/>
                <a:cs typeface="Proxima Nova"/>
                <a:sym typeface="Proxima Nova"/>
              </a:rPr>
              <a:t> abstraction: it does </a:t>
            </a:r>
            <a:r>
              <a:rPr lang="en" i="1" u="sng">
                <a:solidFill>
                  <a:schemeClr val="accent3"/>
                </a:solidFill>
                <a:latin typeface="Proxima Nova"/>
                <a:ea typeface="Proxima Nova"/>
                <a:cs typeface="Proxima Nova"/>
                <a:sym typeface="Proxima Nova"/>
              </a:rPr>
              <a:t>NOT keep track of which cells have been written</a:t>
            </a:r>
            <a:endParaRPr>
              <a:solidFill>
                <a:schemeClr val="accent3"/>
              </a:solidFill>
              <a:latin typeface="Proxima Nova"/>
              <a:ea typeface="Proxima Nova"/>
              <a:cs typeface="Proxima Nova"/>
              <a:sym typeface="Proxima Nova"/>
            </a:endParaRPr>
          </a:p>
        </p:txBody>
      </p:sp>
      <p:sp>
        <p:nvSpPr>
          <p:cNvPr id="515" name="Google Shape;515;p47"/>
          <p:cNvSpPr txBox="1"/>
          <p:nvPr/>
        </p:nvSpPr>
        <p:spPr>
          <a:xfrm>
            <a:off x="347625" y="3832550"/>
            <a:ext cx="7137000" cy="7803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But of course, other abstractions such as cell-based and recency could be used to enforce more faithfully C11 semantics </a:t>
            </a:r>
            <a:endParaRPr sz="1800">
              <a:solidFill>
                <a:schemeClr val="accent3"/>
              </a:solidFill>
              <a:latin typeface="Proxima Nova"/>
              <a:ea typeface="Proxima Nova"/>
              <a:cs typeface="Proxima Nova"/>
              <a:sym typeface="Proxima Nova"/>
            </a:endParaRPr>
          </a:p>
        </p:txBody>
      </p:sp>
      <p:pic>
        <p:nvPicPr>
          <p:cNvPr id="516" name="Google Shape;516;p47"/>
          <p:cNvPicPr preferRelativeResize="0"/>
          <p:nvPr/>
        </p:nvPicPr>
        <p:blipFill>
          <a:blip r:embed="rId3">
            <a:alphaModFix/>
          </a:blip>
          <a:stretch>
            <a:fillRect/>
          </a:stretch>
        </p:blipFill>
        <p:spPr>
          <a:xfrm>
            <a:off x="5470325" y="207125"/>
            <a:ext cx="3107925" cy="8913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 using Clam via CLI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9"/>
          <p:cNvSpPr/>
          <p:nvPr/>
        </p:nvSpPr>
        <p:spPr>
          <a:xfrm>
            <a:off x="353825" y="960875"/>
            <a:ext cx="3340200" cy="37236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9"/>
          <p:cNvSpPr txBox="1">
            <a:spLocks noGrp="1"/>
          </p:cNvSpPr>
          <p:nvPr>
            <p:ph type="body" idx="1"/>
          </p:nvPr>
        </p:nvSpPr>
        <p:spPr>
          <a:xfrm>
            <a:off x="387900" y="1004300"/>
            <a:ext cx="3340200" cy="36561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200" b="1">
                <a:latin typeface="Courier New"/>
                <a:ea typeface="Courier New"/>
                <a:cs typeface="Courier New"/>
                <a:sym typeface="Courier New"/>
              </a:rPr>
              <a:t>#include "clam/clam.h"</a:t>
            </a:r>
            <a:endParaRPr sz="1200" b="1">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malloc that cannot fail</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void* xmalloc(size_t sz) {</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void* p = malloc(sz);</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a:t>
            </a:r>
            <a:r>
              <a:rPr lang="en" sz="1200" b="1">
                <a:latin typeface="Courier New"/>
                <a:ea typeface="Courier New"/>
                <a:cs typeface="Courier New"/>
                <a:sym typeface="Courier New"/>
              </a:rPr>
              <a:t>__CRAB_assume</a:t>
            </a:r>
            <a:r>
              <a:rPr lang="en" sz="1200">
                <a:latin typeface="Courier New"/>
                <a:ea typeface="Courier New"/>
                <a:cs typeface="Courier New"/>
                <a:sym typeface="Courier New"/>
              </a:rPr>
              <a:t>(p &gt; 0);</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return p;</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Return different sizes based on</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a non-deterministic input</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int nondet_size(int lb, int ub) {</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int sz = </a:t>
            </a:r>
            <a:r>
              <a:rPr lang="en" sz="1200" b="1">
                <a:latin typeface="Courier New"/>
                <a:ea typeface="Courier New"/>
                <a:cs typeface="Courier New"/>
                <a:sym typeface="Courier New"/>
              </a:rPr>
              <a:t>nd_int</a:t>
            </a:r>
            <a:r>
              <a:rPr lang="en" sz="1200">
                <a:latin typeface="Courier New"/>
                <a:ea typeface="Courier New"/>
                <a:cs typeface="Courier New"/>
                <a:sym typeface="Courier New"/>
              </a:rPr>
              <a:t>();</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a:t>
            </a:r>
            <a:r>
              <a:rPr lang="en" sz="1200" b="1">
                <a:latin typeface="Courier New"/>
                <a:ea typeface="Courier New"/>
                <a:cs typeface="Courier New"/>
                <a:sym typeface="Courier New"/>
              </a:rPr>
              <a:t>__CRAB_assume</a:t>
            </a:r>
            <a:r>
              <a:rPr lang="en" sz="1200">
                <a:latin typeface="Courier New"/>
                <a:ea typeface="Courier New"/>
                <a:cs typeface="Courier New"/>
                <a:sym typeface="Courier New"/>
              </a:rPr>
              <a:t>(sz &gt;= lb);</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a:t>
            </a:r>
            <a:r>
              <a:rPr lang="en" sz="1200" b="1">
                <a:latin typeface="Courier New"/>
                <a:ea typeface="Courier New"/>
                <a:cs typeface="Courier New"/>
                <a:sym typeface="Courier New"/>
              </a:rPr>
              <a:t>__CRAB_assume</a:t>
            </a:r>
            <a:r>
              <a:rPr lang="en" sz="1200">
                <a:latin typeface="Courier New"/>
                <a:ea typeface="Courier New"/>
                <a:cs typeface="Courier New"/>
                <a:sym typeface="Courier New"/>
              </a:rPr>
              <a:t>(sz &lt;= ub);</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return sz;</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endParaRPr sz="1200">
              <a:latin typeface="Courier New"/>
              <a:ea typeface="Courier New"/>
              <a:cs typeface="Courier New"/>
              <a:sym typeface="Courier New"/>
            </a:endParaRPr>
          </a:p>
          <a:p>
            <a:pPr marL="0" lvl="0" indent="0" algn="l" rtl="0">
              <a:lnSpc>
                <a:spcPct val="40000"/>
              </a:lnSpc>
              <a:spcBef>
                <a:spcPts val="1200"/>
              </a:spcBef>
              <a:spcAft>
                <a:spcPts val="1200"/>
              </a:spcAft>
              <a:buNone/>
            </a:pPr>
            <a:endParaRPr sz="1200">
              <a:latin typeface="Courier New"/>
              <a:ea typeface="Courier New"/>
              <a:cs typeface="Courier New"/>
              <a:sym typeface="Courier New"/>
            </a:endParaRPr>
          </a:p>
        </p:txBody>
      </p:sp>
      <p:sp>
        <p:nvSpPr>
          <p:cNvPr id="529" name="Google Shape;529;p49"/>
          <p:cNvSpPr/>
          <p:nvPr/>
        </p:nvSpPr>
        <p:spPr>
          <a:xfrm>
            <a:off x="4055499" y="960875"/>
            <a:ext cx="4734675" cy="37236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9"/>
          <p:cNvSpPr txBox="1">
            <a:spLocks noGrp="1"/>
          </p:cNvSpPr>
          <p:nvPr>
            <p:ph type="body" idx="1"/>
          </p:nvPr>
        </p:nvSpPr>
        <p:spPr>
          <a:xfrm>
            <a:off x="4055500" y="960875"/>
            <a:ext cx="4700600" cy="36993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N = </a:t>
            </a:r>
            <a:r>
              <a:rPr lang="en" sz="1200" dirty="0" err="1">
                <a:latin typeface="Courier New"/>
                <a:ea typeface="Courier New"/>
                <a:cs typeface="Courier New"/>
                <a:sym typeface="Courier New"/>
              </a:rPr>
              <a:t>nondet_size</a:t>
            </a:r>
            <a:r>
              <a:rPr lang="en" sz="1200" dirty="0">
                <a:latin typeface="Courier New"/>
                <a:ea typeface="Courier New"/>
                <a:cs typeface="Courier New"/>
                <a:sym typeface="Courier New"/>
              </a:rPr>
              <a:t>(10, 1000);</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array = (int*)</a:t>
            </a:r>
            <a:r>
              <a:rPr lang="en" sz="1200" dirty="0" err="1">
                <a:latin typeface="Courier New"/>
                <a:ea typeface="Courier New"/>
                <a:cs typeface="Courier New"/>
                <a:sym typeface="Courier New"/>
              </a:rPr>
              <a:t>xmalloc</a:t>
            </a:r>
            <a:r>
              <a:rPr lang="en" sz="1200" dirty="0">
                <a:latin typeface="Courier New"/>
                <a:ea typeface="Courier New"/>
                <a:cs typeface="Courier New"/>
                <a:sym typeface="Courier New"/>
              </a:rPr>
              <a:t>(</a:t>
            </a:r>
            <a:r>
              <a:rPr lang="en" sz="1200" dirty="0" err="1">
                <a:latin typeface="Courier New"/>
                <a:ea typeface="Courier New"/>
                <a:cs typeface="Courier New"/>
                <a:sym typeface="Courier New"/>
              </a:rPr>
              <a:t>sizeof</a:t>
            </a:r>
            <a:r>
              <a:rPr lang="en" sz="1200" dirty="0">
                <a:latin typeface="Courier New"/>
                <a:ea typeface="Courier New"/>
                <a:cs typeface="Courier New"/>
                <a:sym typeface="Courier New"/>
              </a:rPr>
              <a:t>(int) * N);</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for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=0;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&lt;</a:t>
            </a:r>
            <a:r>
              <a:rPr lang="en" sz="1200" dirty="0" err="1">
                <a:latin typeface="Courier New"/>
                <a:ea typeface="Courier New"/>
                <a:cs typeface="Courier New"/>
                <a:sym typeface="Courier New"/>
              </a:rPr>
              <a:t>N;i</a:t>
            </a:r>
            <a:r>
              <a:rPr lang="en" sz="1200" dirty="0">
                <a:latin typeface="Courier New"/>
                <a:ea typeface="Courier New"/>
                <a:cs typeface="Courier New"/>
                <a:sym typeface="Courier New"/>
              </a:rPr>
              <a:t>++) {</a:t>
            </a:r>
            <a:endParaRPr lang="en-US"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r>
              <a:rPr lang="en-US" sz="1200" dirty="0">
                <a:latin typeface="Courier New"/>
                <a:ea typeface="Courier New"/>
                <a:cs typeface="Courier New"/>
                <a:sym typeface="Courier New"/>
              </a:rPr>
              <a:t>int </a:t>
            </a:r>
            <a:r>
              <a:rPr lang="en-US" sz="1200" dirty="0" err="1">
                <a:latin typeface="Courier New"/>
                <a:ea typeface="Courier New"/>
                <a:cs typeface="Courier New"/>
                <a:sym typeface="Courier New"/>
              </a:rPr>
              <a:t>val</a:t>
            </a:r>
            <a:r>
              <a:rPr lang="en-US" sz="1200" dirty="0">
                <a:latin typeface="Courier New"/>
                <a:ea typeface="Courier New"/>
                <a:cs typeface="Courier New"/>
                <a:sym typeface="Courier New"/>
              </a:rPr>
              <a:t> = </a:t>
            </a:r>
            <a:r>
              <a:rPr lang="en-US" sz="1200" b="1" dirty="0" err="1">
                <a:latin typeface="Courier New"/>
                <a:ea typeface="Courier New"/>
                <a:cs typeface="Courier New"/>
                <a:sym typeface="Courier New"/>
              </a:rPr>
              <a:t>nd_int</a:t>
            </a:r>
            <a:r>
              <a:rPr lang="en-US" sz="1200" dirty="0">
                <a:latin typeface="Courier New"/>
                <a:ea typeface="Courier New"/>
                <a:cs typeface="Courier New"/>
                <a:sym typeface="Courier New"/>
              </a:rPr>
              <a:t>();</a:t>
            </a:r>
          </a:p>
          <a:p>
            <a:pPr marL="0" lvl="0" indent="0" algn="l" rtl="0">
              <a:lnSpc>
                <a:spcPct val="40000"/>
              </a:lnSpc>
              <a:spcBef>
                <a:spcPts val="1200"/>
              </a:spcBef>
              <a:spcAft>
                <a:spcPts val="0"/>
              </a:spcAft>
              <a:buNone/>
            </a:pPr>
            <a:r>
              <a:rPr lang="en" sz="1200" b="1" dirty="0">
                <a:latin typeface="Courier New"/>
                <a:ea typeface="Courier New"/>
                <a:cs typeface="Courier New"/>
                <a:sym typeface="Courier New"/>
              </a:rPr>
              <a:t>       __</a:t>
            </a:r>
            <a:r>
              <a:rPr lang="en" sz="1200" b="1" dirty="0" err="1">
                <a:latin typeface="Courier New"/>
                <a:ea typeface="Courier New"/>
                <a:cs typeface="Courier New"/>
                <a:sym typeface="Courier New"/>
              </a:rPr>
              <a:t>CRAB_assume</a:t>
            </a:r>
            <a:r>
              <a:rPr lang="en" sz="1200" dirty="0">
                <a:latin typeface="Courier New"/>
                <a:ea typeface="Courier New"/>
                <a:cs typeface="Courier New"/>
                <a:sym typeface="Courier New"/>
              </a:rPr>
              <a:t>(</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 &gt;= 0 &amp;&amp; </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 &lt; 100);</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array[</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 = </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j;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for (j=0; j&lt;N;++j)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b="1" dirty="0">
                <a:latin typeface="Courier New"/>
                <a:ea typeface="Courier New"/>
                <a:cs typeface="Courier New"/>
                <a:sym typeface="Courier New"/>
              </a:rPr>
              <a:t>       __</a:t>
            </a:r>
            <a:r>
              <a:rPr lang="en" sz="1200" b="1" dirty="0" err="1">
                <a:latin typeface="Courier New"/>
                <a:ea typeface="Courier New"/>
                <a:cs typeface="Courier New"/>
                <a:sym typeface="Courier New"/>
              </a:rPr>
              <a:t>CRAB_assert</a:t>
            </a:r>
            <a:r>
              <a:rPr lang="en" sz="1200" dirty="0">
                <a:latin typeface="Courier New"/>
                <a:ea typeface="Courier New"/>
                <a:cs typeface="Courier New"/>
                <a:sym typeface="Courier New"/>
              </a:rPr>
              <a:t>(array[j] &lt; 100);</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120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p:txBody>
      </p:sp>
      <p:sp>
        <p:nvSpPr>
          <p:cNvPr id="531" name="Google Shape;531;p4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C code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Clam Command-Line Usage </a:t>
            </a:r>
            <a:endParaRPr/>
          </a:p>
        </p:txBody>
      </p:sp>
      <p:sp>
        <p:nvSpPr>
          <p:cNvPr id="537" name="Google Shape;537;p50"/>
          <p:cNvSpPr txBox="1"/>
          <p:nvPr/>
        </p:nvSpPr>
        <p:spPr>
          <a:xfrm>
            <a:off x="449550" y="1186050"/>
            <a:ext cx="629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538" name="Google Shape;538;p50"/>
          <p:cNvSpPr txBox="1"/>
          <p:nvPr/>
        </p:nvSpPr>
        <p:spPr>
          <a:xfrm>
            <a:off x="168875" y="757850"/>
            <a:ext cx="87219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Write the specification </a:t>
            </a:r>
            <a:endParaRPr sz="1800">
              <a:solidFill>
                <a:schemeClr val="accent3"/>
              </a:solidFill>
              <a:latin typeface="Proxima Nova"/>
              <a:ea typeface="Proxima Nova"/>
              <a:cs typeface="Proxima Nova"/>
              <a:sym typeface="Proxima Nova"/>
            </a:endParaRPr>
          </a:p>
          <a:p>
            <a:pPr marL="914400" lvl="1" indent="-317500" algn="l" rtl="0">
              <a:spcBef>
                <a:spcPts val="0"/>
              </a:spcBef>
              <a:spcAft>
                <a:spcPts val="0"/>
              </a:spcAft>
              <a:buSzPts val="1400"/>
              <a:buFont typeface="Proxima Nova"/>
              <a:buChar char="○"/>
            </a:pPr>
            <a:r>
              <a:rPr lang="en" sz="1800">
                <a:solidFill>
                  <a:schemeClr val="accent3"/>
                </a:solidFill>
                <a:latin typeface="Courier New"/>
                <a:ea typeface="Courier New"/>
                <a:cs typeface="Courier New"/>
                <a:sym typeface="Courier New"/>
              </a:rPr>
              <a:t>clam/clam.h </a:t>
            </a:r>
            <a:r>
              <a:rPr lang="en" sz="1800">
                <a:solidFill>
                  <a:schemeClr val="accent3"/>
                </a:solidFill>
                <a:latin typeface="Proxima Nova"/>
                <a:ea typeface="Proxima Nova"/>
                <a:cs typeface="Proxima Nova"/>
                <a:sym typeface="Proxima Nova"/>
              </a:rPr>
              <a:t>includes a set of special functions:</a:t>
            </a:r>
            <a:endParaRPr sz="1800">
              <a:solidFill>
                <a:schemeClr val="accent3"/>
              </a:solidFill>
              <a:latin typeface="Proxima Nova"/>
              <a:ea typeface="Proxima Nova"/>
              <a:cs typeface="Proxima Nova"/>
              <a:sym typeface="Proxima Nova"/>
            </a:endParaRPr>
          </a:p>
          <a:p>
            <a:pPr marL="1371600" lvl="2" indent="-317500" algn="l" rtl="0">
              <a:spcBef>
                <a:spcPts val="0"/>
              </a:spcBef>
              <a:spcAft>
                <a:spcPts val="0"/>
              </a:spcAft>
              <a:buSzPts val="1400"/>
              <a:buFont typeface="Proxima Nova"/>
              <a:buChar char="■"/>
            </a:pPr>
            <a:r>
              <a:rPr lang="en" sz="1800">
                <a:solidFill>
                  <a:schemeClr val="accent3"/>
                </a:solidFill>
                <a:latin typeface="Proxima Nova"/>
                <a:ea typeface="Proxima Nova"/>
                <a:cs typeface="Proxima Nova"/>
                <a:sym typeface="Proxima Nova"/>
              </a:rPr>
              <a:t> </a:t>
            </a:r>
            <a:r>
              <a:rPr lang="en" sz="1800">
                <a:solidFill>
                  <a:schemeClr val="accent3"/>
                </a:solidFill>
                <a:latin typeface="Courier New"/>
                <a:ea typeface="Courier New"/>
                <a:cs typeface="Courier New"/>
                <a:sym typeface="Courier New"/>
              </a:rPr>
              <a:t>__CRAB_assume</a:t>
            </a:r>
            <a:r>
              <a:rPr lang="en" sz="1800">
                <a:solidFill>
                  <a:schemeClr val="accent3"/>
                </a:solidFill>
                <a:latin typeface="Proxima Nova"/>
                <a:ea typeface="Proxima Nova"/>
                <a:cs typeface="Proxima Nova"/>
                <a:sym typeface="Proxima Nova"/>
              </a:rPr>
              <a:t> and </a:t>
            </a:r>
            <a:r>
              <a:rPr lang="en" sz="1800">
                <a:solidFill>
                  <a:schemeClr val="accent3"/>
                </a:solidFill>
                <a:latin typeface="Courier New"/>
                <a:ea typeface="Courier New"/>
                <a:cs typeface="Courier New"/>
                <a:sym typeface="Courier New"/>
              </a:rPr>
              <a:t>__CRAB_assert</a:t>
            </a:r>
            <a:endParaRPr sz="1800">
              <a:solidFill>
                <a:schemeClr val="accent3"/>
              </a:solidFill>
              <a:latin typeface="Courier New"/>
              <a:ea typeface="Courier New"/>
              <a:cs typeface="Courier New"/>
              <a:sym typeface="Courier New"/>
            </a:endParaRPr>
          </a:p>
          <a:p>
            <a:pPr marL="1371600" lvl="2" indent="-317500" algn="l" rtl="0">
              <a:spcBef>
                <a:spcPts val="0"/>
              </a:spcBef>
              <a:spcAft>
                <a:spcPts val="0"/>
              </a:spcAft>
              <a:buSzPts val="1400"/>
              <a:buFont typeface="Proxima Nova"/>
              <a:buChar char="■"/>
            </a:pPr>
            <a:r>
              <a:rPr lang="en" sz="1800">
                <a:solidFill>
                  <a:schemeClr val="accent3"/>
                </a:solidFill>
                <a:latin typeface="Proxima Nova"/>
                <a:ea typeface="Proxima Nova"/>
                <a:cs typeface="Proxima Nova"/>
                <a:sym typeface="Proxima Nova"/>
              </a:rPr>
              <a:t>A family of functions </a:t>
            </a:r>
            <a:r>
              <a:rPr lang="en" sz="1800">
                <a:solidFill>
                  <a:schemeClr val="accent3"/>
                </a:solidFill>
                <a:latin typeface="Courier New"/>
                <a:ea typeface="Courier New"/>
                <a:cs typeface="Courier New"/>
                <a:sym typeface="Courier New"/>
              </a:rPr>
              <a:t>nd_X</a:t>
            </a:r>
            <a:r>
              <a:rPr lang="en" sz="1800">
                <a:solidFill>
                  <a:schemeClr val="accent3"/>
                </a:solidFill>
                <a:latin typeface="Proxima Nova"/>
                <a:ea typeface="Proxima Nova"/>
                <a:cs typeface="Proxima Nova"/>
                <a:sym typeface="Proxima Nova"/>
              </a:rPr>
              <a:t> where </a:t>
            </a:r>
            <a:r>
              <a:rPr lang="en" sz="1800">
                <a:solidFill>
                  <a:schemeClr val="accent3"/>
                </a:solidFill>
                <a:latin typeface="Courier New"/>
                <a:ea typeface="Courier New"/>
                <a:cs typeface="Courier New"/>
                <a:sym typeface="Courier New"/>
              </a:rPr>
              <a:t>X</a:t>
            </a:r>
            <a:r>
              <a:rPr lang="en" sz="1800">
                <a:solidFill>
                  <a:schemeClr val="accent3"/>
                </a:solidFill>
                <a:latin typeface="Proxima Nova"/>
                <a:ea typeface="Proxima Nova"/>
                <a:cs typeface="Proxima Nova"/>
                <a:sym typeface="Proxima Nova"/>
              </a:rPr>
              <a:t> = {</a:t>
            </a:r>
            <a:r>
              <a:rPr lang="en" sz="1800">
                <a:solidFill>
                  <a:schemeClr val="accent3"/>
                </a:solidFill>
                <a:latin typeface="Courier New"/>
                <a:ea typeface="Courier New"/>
                <a:cs typeface="Courier New"/>
                <a:sym typeface="Courier New"/>
              </a:rPr>
              <a:t>int8_t, …, int64_t,.</a:t>
            </a:r>
            <a:r>
              <a:rPr lang="en" sz="1800">
                <a:solidFill>
                  <a:schemeClr val="accent3"/>
                </a:solidFill>
                <a:latin typeface="Proxima Nova"/>
                <a:ea typeface="Proxima Nova"/>
                <a:cs typeface="Proxima Nova"/>
                <a:sym typeface="Proxima Nova"/>
              </a:rPr>
              <a:t>..}</a:t>
            </a:r>
            <a:endParaRPr sz="1800">
              <a:solidFill>
                <a:schemeClr val="accent3"/>
              </a:solidFill>
              <a:latin typeface="Proxima Nova"/>
              <a:ea typeface="Proxima Nova"/>
              <a:cs typeface="Proxima Nova"/>
              <a:sym typeface="Proxima Nova"/>
            </a:endParaRPr>
          </a:p>
          <a:p>
            <a:pPr marL="457200" lvl="0" indent="-342900" algn="l" rtl="0">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Write a yaml configuration file to select the analyzer options </a:t>
            </a:r>
            <a:endParaRPr sz="1800">
              <a:solidFill>
                <a:schemeClr val="accent3"/>
              </a:solidFill>
              <a:latin typeface="Courier New"/>
              <a:ea typeface="Courier New"/>
              <a:cs typeface="Courier New"/>
              <a:sym typeface="Courier New"/>
            </a:endParaRPr>
          </a:p>
        </p:txBody>
      </p:sp>
      <p:sp>
        <p:nvSpPr>
          <p:cNvPr id="539" name="Google Shape;539;p50"/>
          <p:cNvSpPr/>
          <p:nvPr/>
        </p:nvSpPr>
        <p:spPr>
          <a:xfrm>
            <a:off x="2274450" y="2323600"/>
            <a:ext cx="3576300" cy="1969500"/>
          </a:xfrm>
          <a:prstGeom prst="rect">
            <a:avLst/>
          </a:prstGeom>
          <a:solidFill>
            <a:srgbClr val="FFF2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0"/>
          <p:cNvSpPr txBox="1">
            <a:spLocks noGrp="1"/>
          </p:cNvSpPr>
          <p:nvPr>
            <p:ph type="body" idx="1"/>
          </p:nvPr>
        </p:nvSpPr>
        <p:spPr>
          <a:xfrm>
            <a:off x="2301150" y="2367250"/>
            <a:ext cx="3603900" cy="19695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100">
                <a:latin typeface="Courier New"/>
                <a:ea typeface="Courier New"/>
                <a:cs typeface="Courier New"/>
                <a:sym typeface="Courier New"/>
              </a:rPr>
              <a:t>clam_options:</a:t>
            </a:r>
            <a:endParaRPr sz="1100">
              <a:latin typeface="Courier New"/>
              <a:ea typeface="Courier New"/>
              <a:cs typeface="Courier New"/>
              <a:sym typeface="Courier New"/>
            </a:endParaRPr>
          </a:p>
          <a:p>
            <a:pPr marL="0" lvl="0" indent="0" algn="l" rtl="0">
              <a:lnSpc>
                <a:spcPct val="40000"/>
              </a:lnSpc>
              <a:spcBef>
                <a:spcPts val="1200"/>
              </a:spcBef>
              <a:spcAft>
                <a:spcPts val="0"/>
              </a:spcAft>
              <a:buNone/>
            </a:pPr>
            <a:r>
              <a:rPr lang="en" sz="1100">
                <a:latin typeface="Courier New"/>
                <a:ea typeface="Courier New"/>
                <a:cs typeface="Courier New"/>
                <a:sym typeface="Courier New"/>
              </a:rPr>
              <a:t>crab-inter: true</a:t>
            </a:r>
            <a:endParaRPr sz="1100">
              <a:latin typeface="Courier New"/>
              <a:ea typeface="Courier New"/>
              <a:cs typeface="Courier New"/>
              <a:sym typeface="Courier New"/>
            </a:endParaRPr>
          </a:p>
          <a:p>
            <a:pPr marL="0" lvl="0" indent="0" algn="l" rtl="0">
              <a:lnSpc>
                <a:spcPct val="40000"/>
              </a:lnSpc>
              <a:spcBef>
                <a:spcPts val="1200"/>
              </a:spcBef>
              <a:spcAft>
                <a:spcPts val="0"/>
              </a:spcAft>
              <a:buNone/>
            </a:pPr>
            <a:r>
              <a:rPr lang="en" sz="1100">
                <a:latin typeface="Courier New"/>
                <a:ea typeface="Courier New"/>
                <a:cs typeface="Courier New"/>
                <a:sym typeface="Courier New"/>
              </a:rPr>
              <a:t>crab-track: mem</a:t>
            </a:r>
            <a:endParaRPr sz="1100">
              <a:latin typeface="Courier New"/>
              <a:ea typeface="Courier New"/>
              <a:cs typeface="Courier New"/>
              <a:sym typeface="Courier New"/>
            </a:endParaRPr>
          </a:p>
          <a:p>
            <a:pPr marL="0" lvl="0" indent="0" algn="l" rtl="0">
              <a:lnSpc>
                <a:spcPct val="40000"/>
              </a:lnSpc>
              <a:spcBef>
                <a:spcPts val="1200"/>
              </a:spcBef>
              <a:spcAft>
                <a:spcPts val="0"/>
              </a:spcAft>
              <a:buNone/>
            </a:pPr>
            <a:r>
              <a:rPr lang="en" sz="1100">
                <a:latin typeface="Courier New"/>
                <a:ea typeface="Courier New"/>
                <a:cs typeface="Courier New"/>
                <a:sym typeface="Courier New"/>
              </a:rPr>
              <a:t>crab-heap-analysis: cs-sea-dsa-types</a:t>
            </a:r>
            <a:endParaRPr sz="1100">
              <a:latin typeface="Courier New"/>
              <a:ea typeface="Courier New"/>
              <a:cs typeface="Courier New"/>
              <a:sym typeface="Courier New"/>
            </a:endParaRPr>
          </a:p>
          <a:p>
            <a:pPr marL="0" lvl="0" indent="0" algn="l" rtl="0">
              <a:lnSpc>
                <a:spcPct val="40000"/>
              </a:lnSpc>
              <a:spcBef>
                <a:spcPts val="1200"/>
              </a:spcBef>
              <a:spcAft>
                <a:spcPts val="0"/>
              </a:spcAft>
              <a:buNone/>
            </a:pPr>
            <a:r>
              <a:rPr lang="en" sz="1100">
                <a:latin typeface="Courier New"/>
                <a:ea typeface="Courier New"/>
                <a:cs typeface="Courier New"/>
                <a:sym typeface="Courier New"/>
              </a:rPr>
              <a:t>crab-widening-delay: 2</a:t>
            </a:r>
            <a:endParaRPr sz="1100">
              <a:latin typeface="Courier New"/>
              <a:ea typeface="Courier New"/>
              <a:cs typeface="Courier New"/>
              <a:sym typeface="Courier New"/>
            </a:endParaRPr>
          </a:p>
          <a:p>
            <a:pPr marL="0" lvl="0" indent="0" algn="l" rtl="0">
              <a:lnSpc>
                <a:spcPct val="40000"/>
              </a:lnSpc>
              <a:spcBef>
                <a:spcPts val="1200"/>
              </a:spcBef>
              <a:spcAft>
                <a:spcPts val="0"/>
              </a:spcAft>
              <a:buNone/>
            </a:pPr>
            <a:r>
              <a:rPr lang="en" sz="1100">
                <a:latin typeface="Courier New"/>
                <a:ea typeface="Courier New"/>
                <a:cs typeface="Courier New"/>
                <a:sym typeface="Courier New"/>
              </a:rPr>
              <a:t>crab-narrowing-iterations: 1</a:t>
            </a:r>
            <a:endParaRPr sz="1100">
              <a:latin typeface="Courier New"/>
              <a:ea typeface="Courier New"/>
              <a:cs typeface="Courier New"/>
              <a:sym typeface="Courier New"/>
            </a:endParaRPr>
          </a:p>
          <a:p>
            <a:pPr marL="0" lvl="0" indent="0" algn="l" rtl="0">
              <a:lnSpc>
                <a:spcPct val="40000"/>
              </a:lnSpc>
              <a:spcBef>
                <a:spcPts val="1200"/>
              </a:spcBef>
              <a:spcAft>
                <a:spcPts val="0"/>
              </a:spcAft>
              <a:buNone/>
            </a:pPr>
            <a:r>
              <a:rPr lang="en" sz="1100">
                <a:latin typeface="Courier New"/>
                <a:ea typeface="Courier New"/>
                <a:cs typeface="Courier New"/>
                <a:sym typeface="Courier New"/>
              </a:rPr>
              <a:t>crab-check: assert</a:t>
            </a:r>
            <a:endParaRPr sz="1100">
              <a:latin typeface="Courier New"/>
              <a:ea typeface="Courier New"/>
              <a:cs typeface="Courier New"/>
              <a:sym typeface="Courier New"/>
            </a:endParaRPr>
          </a:p>
          <a:p>
            <a:pPr marL="0" lvl="0" indent="0" algn="l" rtl="0">
              <a:lnSpc>
                <a:spcPct val="40000"/>
              </a:lnSpc>
              <a:spcBef>
                <a:spcPts val="1200"/>
              </a:spcBef>
              <a:spcAft>
                <a:spcPts val="0"/>
              </a:spcAft>
              <a:buNone/>
            </a:pPr>
            <a:r>
              <a:rPr lang="en" sz="1100">
                <a:latin typeface="Courier New"/>
                <a:ea typeface="Courier New"/>
                <a:cs typeface="Courier New"/>
                <a:sym typeface="Courier New"/>
              </a:rPr>
              <a:t>crab-dom: zones</a:t>
            </a:r>
            <a:endParaRPr sz="1100">
              <a:latin typeface="Courier New"/>
              <a:ea typeface="Courier New"/>
              <a:cs typeface="Courier New"/>
              <a:sym typeface="Courier New"/>
            </a:endParaRPr>
          </a:p>
          <a:p>
            <a:pPr marL="0" lvl="0" indent="0" algn="l" rtl="0">
              <a:lnSpc>
                <a:spcPct val="40000"/>
              </a:lnSpc>
              <a:spcBef>
                <a:spcPts val="1200"/>
              </a:spcBef>
              <a:spcAft>
                <a:spcPts val="1200"/>
              </a:spcAft>
              <a:buNone/>
            </a:pPr>
            <a:r>
              <a:rPr lang="en" sz="1200">
                <a:latin typeface="Courier New"/>
                <a:ea typeface="Courier New"/>
                <a:cs typeface="Courier New"/>
                <a:sym typeface="Courier New"/>
              </a:rPr>
              <a:t>…</a:t>
            </a:r>
            <a:endParaRPr sz="1200">
              <a:latin typeface="Courier New"/>
              <a:ea typeface="Courier New"/>
              <a:cs typeface="Courier New"/>
              <a:sym typeface="Courier New"/>
            </a:endParaRPr>
          </a:p>
        </p:txBody>
      </p:sp>
      <p:sp>
        <p:nvSpPr>
          <p:cNvPr id="541" name="Google Shape;541;p50"/>
          <p:cNvSpPr txBox="1"/>
          <p:nvPr/>
        </p:nvSpPr>
        <p:spPr>
          <a:xfrm>
            <a:off x="219950" y="4336750"/>
            <a:ext cx="8335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accent3"/>
                </a:solidFill>
                <a:latin typeface="Proxima Nova"/>
                <a:ea typeface="Proxima Nova"/>
                <a:cs typeface="Proxima Nova"/>
                <a:sym typeface="Proxima Nova"/>
              </a:rPr>
              <a:t>3.    Run Clam: </a:t>
            </a:r>
            <a:r>
              <a:rPr lang="en" sz="1800">
                <a:solidFill>
                  <a:schemeClr val="accent3"/>
                </a:solidFill>
                <a:latin typeface="Courier New"/>
                <a:ea typeface="Courier New"/>
                <a:cs typeface="Courier New"/>
                <a:sym typeface="Courier New"/>
              </a:rPr>
              <a:t>clam-yaml -y test.yaml test.c</a:t>
            </a:r>
            <a:endParaRPr sz="1800">
              <a:solidFill>
                <a:schemeClr val="accent3"/>
              </a:solidFill>
              <a:latin typeface="Courier New"/>
              <a:ea typeface="Courier New"/>
              <a:cs typeface="Courier New"/>
              <a:sym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1"/>
          <p:cNvSpPr/>
          <p:nvPr/>
        </p:nvSpPr>
        <p:spPr>
          <a:xfrm>
            <a:off x="245500" y="960875"/>
            <a:ext cx="4326500" cy="32733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1"/>
          <p:cNvSpPr txBox="1">
            <a:spLocks noGrp="1"/>
          </p:cNvSpPr>
          <p:nvPr>
            <p:ph type="body" idx="1"/>
          </p:nvPr>
        </p:nvSpPr>
        <p:spPr>
          <a:xfrm>
            <a:off x="245500" y="960875"/>
            <a:ext cx="4326500" cy="32733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N = </a:t>
            </a:r>
            <a:r>
              <a:rPr lang="en" sz="1200" dirty="0" err="1">
                <a:latin typeface="Courier New"/>
                <a:ea typeface="Courier New"/>
                <a:cs typeface="Courier New"/>
                <a:sym typeface="Courier New"/>
              </a:rPr>
              <a:t>nondet_size</a:t>
            </a:r>
            <a:r>
              <a:rPr lang="en" sz="1200" dirty="0">
                <a:latin typeface="Courier New"/>
                <a:ea typeface="Courier New"/>
                <a:cs typeface="Courier New"/>
                <a:sym typeface="Courier New"/>
              </a:rPr>
              <a:t>(10, 1000);</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array=(int*)</a:t>
            </a:r>
            <a:r>
              <a:rPr lang="en" sz="1200" dirty="0" err="1">
                <a:latin typeface="Courier New"/>
                <a:ea typeface="Courier New"/>
                <a:cs typeface="Courier New"/>
                <a:sym typeface="Courier New"/>
              </a:rPr>
              <a:t>xmalloc</a:t>
            </a:r>
            <a:r>
              <a:rPr lang="en" sz="1200" dirty="0">
                <a:latin typeface="Courier New"/>
                <a:ea typeface="Courier New"/>
                <a:cs typeface="Courier New"/>
                <a:sym typeface="Courier New"/>
              </a:rPr>
              <a:t>(</a:t>
            </a:r>
            <a:r>
              <a:rPr lang="en" sz="1200" dirty="0" err="1">
                <a:latin typeface="Courier New"/>
                <a:ea typeface="Courier New"/>
                <a:cs typeface="Courier New"/>
                <a:sym typeface="Courier New"/>
              </a:rPr>
              <a:t>sizeof</a:t>
            </a:r>
            <a:r>
              <a:rPr lang="en" sz="1200" dirty="0">
                <a:latin typeface="Courier New"/>
                <a:ea typeface="Courier New"/>
                <a:cs typeface="Courier New"/>
                <a:sym typeface="Courier New"/>
              </a:rPr>
              <a:t>(int) *N);</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for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=0;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&lt;</a:t>
            </a:r>
            <a:r>
              <a:rPr lang="en" sz="1200" dirty="0" err="1">
                <a:latin typeface="Courier New"/>
                <a:ea typeface="Courier New"/>
                <a:cs typeface="Courier New"/>
                <a:sym typeface="Courier New"/>
              </a:rPr>
              <a:t>N;i</a:t>
            </a: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 = </a:t>
            </a:r>
            <a:r>
              <a:rPr lang="en" sz="1200" b="1" dirty="0" err="1">
                <a:latin typeface="Courier New"/>
                <a:ea typeface="Courier New"/>
                <a:cs typeface="Courier New"/>
                <a:sym typeface="Courier New"/>
              </a:rPr>
              <a:t>nd_int</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r>
              <a:rPr lang="en" sz="1200" b="1" dirty="0">
                <a:latin typeface="Courier New"/>
                <a:ea typeface="Courier New"/>
                <a:cs typeface="Courier New"/>
                <a:sym typeface="Courier New"/>
              </a:rPr>
              <a:t>assume</a:t>
            </a:r>
            <a:r>
              <a:rPr lang="en" sz="1200" dirty="0">
                <a:latin typeface="Courier New"/>
                <a:ea typeface="Courier New"/>
                <a:cs typeface="Courier New"/>
                <a:sym typeface="Courier New"/>
              </a:rPr>
              <a:t>(</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 &gt;= 0 &amp;&amp; </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 &lt; 100);</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array[</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 = </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j;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for (j=0; j&lt;=N;++j)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r>
              <a:rPr lang="en" sz="1200" b="1" dirty="0" err="1">
                <a:latin typeface="Courier New"/>
                <a:ea typeface="Courier New"/>
                <a:cs typeface="Courier New"/>
                <a:sym typeface="Courier New"/>
              </a:rPr>
              <a:t>sassert</a:t>
            </a:r>
            <a:r>
              <a:rPr lang="en" sz="1200" dirty="0">
                <a:latin typeface="Courier New"/>
                <a:ea typeface="Courier New"/>
                <a:cs typeface="Courier New"/>
                <a:sym typeface="Courier New"/>
              </a:rPr>
              <a:t>(array[j] &lt; 100);</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120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p:txBody>
      </p:sp>
      <p:sp>
        <p:nvSpPr>
          <p:cNvPr id="548" name="Google Shape;548;p5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Same C code with an Injected Bug</a:t>
            </a:r>
            <a:endParaRPr/>
          </a:p>
        </p:txBody>
      </p:sp>
      <p:sp>
        <p:nvSpPr>
          <p:cNvPr id="549" name="Google Shape;549;p51"/>
          <p:cNvSpPr/>
          <p:nvPr/>
        </p:nvSpPr>
        <p:spPr>
          <a:xfrm>
            <a:off x="1423475" y="3517131"/>
            <a:ext cx="446400" cy="247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1"/>
          <p:cNvSpPr txBox="1"/>
          <p:nvPr/>
        </p:nvSpPr>
        <p:spPr>
          <a:xfrm>
            <a:off x="4739275" y="1029200"/>
            <a:ext cx="4193700" cy="1662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Proxima Nova"/>
              <a:buChar char="●"/>
            </a:pPr>
            <a:r>
              <a:rPr lang="en" sz="1600">
                <a:latin typeface="Proxima Nova"/>
                <a:ea typeface="Proxima Nova"/>
                <a:cs typeface="Proxima Nova"/>
                <a:sym typeface="Proxima Nova"/>
              </a:rPr>
              <a:t>The second loop is accessing the array out-of–bounds (UB)</a:t>
            </a:r>
            <a:endParaRPr sz="1600">
              <a:latin typeface="Proxima Nova"/>
              <a:ea typeface="Proxima Nova"/>
              <a:cs typeface="Proxima Nova"/>
              <a:sym typeface="Proxima Nova"/>
            </a:endParaRPr>
          </a:p>
          <a:p>
            <a:pPr marL="457200" lvl="0" indent="-330200" algn="l" rtl="0">
              <a:spcBef>
                <a:spcPts val="0"/>
              </a:spcBef>
              <a:spcAft>
                <a:spcPts val="0"/>
              </a:spcAft>
              <a:buSzPts val="1600"/>
              <a:buFont typeface="Proxima Nova"/>
              <a:buChar char="●"/>
            </a:pPr>
            <a:r>
              <a:rPr lang="en" sz="1600">
                <a:latin typeface="Proxima Nova"/>
                <a:ea typeface="Proxima Nova"/>
                <a:cs typeface="Proxima Nova"/>
                <a:sym typeface="Proxima Nova"/>
              </a:rPr>
              <a:t>Thus, the assertion does not always hold for </a:t>
            </a:r>
            <a:r>
              <a:rPr lang="en" sz="1600">
                <a:latin typeface="Courier New"/>
                <a:ea typeface="Courier New"/>
                <a:cs typeface="Courier New"/>
                <a:sym typeface="Courier New"/>
              </a:rPr>
              <a:t>array[N]</a:t>
            </a:r>
            <a:endParaRPr sz="1600">
              <a:latin typeface="Courier New"/>
              <a:ea typeface="Courier New"/>
              <a:cs typeface="Courier New"/>
              <a:sym typeface="Courier New"/>
            </a:endParaRPr>
          </a:p>
          <a:p>
            <a:pPr marL="457200" lvl="0" indent="-330200" algn="l" rtl="0">
              <a:spcBef>
                <a:spcPts val="0"/>
              </a:spcBef>
              <a:spcAft>
                <a:spcPts val="0"/>
              </a:spcAft>
              <a:buSzPts val="1600"/>
              <a:buFont typeface="Courier New"/>
              <a:buChar char="●"/>
            </a:pPr>
            <a:r>
              <a:rPr lang="en" sz="1600">
                <a:latin typeface="Proxima Nova"/>
                <a:ea typeface="Proxima Nova"/>
                <a:cs typeface="Proxima Nova"/>
                <a:sym typeface="Proxima Nova"/>
              </a:rPr>
              <a:t>However, Clam still claims the assertion holds!</a:t>
            </a:r>
            <a:endParaRPr sz="1600">
              <a:latin typeface="Courier New"/>
              <a:ea typeface="Courier New"/>
              <a:cs typeface="Courier New"/>
              <a:sym typeface="Courier New"/>
            </a:endParaRPr>
          </a:p>
        </p:txBody>
      </p:sp>
      <p:sp>
        <p:nvSpPr>
          <p:cNvPr id="551" name="Google Shape;551;p51"/>
          <p:cNvSpPr txBox="1"/>
          <p:nvPr/>
        </p:nvSpPr>
        <p:spPr>
          <a:xfrm>
            <a:off x="4739275" y="2705600"/>
            <a:ext cx="4193700" cy="923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latin typeface="Proxima Nova"/>
                <a:ea typeface="Proxima Nova"/>
                <a:cs typeface="Proxima Nova"/>
                <a:sym typeface="Proxima Nova"/>
              </a:rPr>
              <a:t>Clam soundness guarantees</a:t>
            </a:r>
            <a:r>
              <a:rPr lang="en" sz="1600">
                <a:latin typeface="Proxima Nova"/>
                <a:ea typeface="Proxima Nova"/>
                <a:cs typeface="Proxima Nova"/>
                <a:sym typeface="Proxima Nova"/>
              </a:rPr>
              <a:t>: the analysis is sound under the condition that the program does not exhibit undefined behavior  </a:t>
            </a:r>
            <a:endParaRPr sz="16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Goals</a:t>
            </a:r>
            <a:endParaRPr/>
          </a:p>
        </p:txBody>
      </p:sp>
      <p:sp>
        <p:nvSpPr>
          <p:cNvPr id="86" name="Google Shape;86;p16"/>
          <p:cNvSpPr txBox="1">
            <a:spLocks noGrp="1"/>
          </p:cNvSpPr>
          <p:nvPr>
            <p:ph type="body" idx="1"/>
          </p:nvPr>
        </p:nvSpPr>
        <p:spPr>
          <a:xfrm>
            <a:off x="272125" y="1130050"/>
            <a:ext cx="8520600" cy="1610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a:t>Open-source infrastructure for quick prototyping abstract domains, fixpoint solvers, etc </a:t>
            </a:r>
            <a:endParaRPr sz="2000"/>
          </a:p>
          <a:p>
            <a:pPr marL="457200" lvl="0" indent="-355600" algn="l" rtl="0">
              <a:spcBef>
                <a:spcPts val="0"/>
              </a:spcBef>
              <a:spcAft>
                <a:spcPts val="0"/>
              </a:spcAft>
              <a:buSzPts val="2000"/>
              <a:buAutoNum type="arabicPeriod"/>
            </a:pPr>
            <a:r>
              <a:rPr lang="en" sz="2000"/>
              <a:t>Build analysis and verification tools on top of Crab</a:t>
            </a:r>
            <a:endParaRPr sz="2000"/>
          </a:p>
          <a:p>
            <a:pPr marL="914400" lvl="1" indent="-330200" algn="l" rtl="0">
              <a:spcBef>
                <a:spcPts val="0"/>
              </a:spcBef>
              <a:spcAft>
                <a:spcPts val="0"/>
              </a:spcAft>
              <a:buSzPts val="1600"/>
              <a:buChar char="○"/>
            </a:pPr>
            <a:r>
              <a:rPr lang="en" sz="1600"/>
              <a:t>Combine AbsInt with Model Checking and Symbolic Execution</a:t>
            </a:r>
            <a:endParaRPr sz="1600"/>
          </a:p>
        </p:txBody>
      </p:sp>
      <p:pic>
        <p:nvPicPr>
          <p:cNvPr id="87" name="Google Shape;87;p16"/>
          <p:cNvPicPr preferRelativeResize="0"/>
          <p:nvPr/>
        </p:nvPicPr>
        <p:blipFill>
          <a:blip r:embed="rId3">
            <a:alphaModFix/>
          </a:blip>
          <a:stretch>
            <a:fillRect/>
          </a:stretch>
        </p:blipFill>
        <p:spPr>
          <a:xfrm>
            <a:off x="2293425" y="2862125"/>
            <a:ext cx="1525800" cy="1661400"/>
          </a:xfrm>
          <a:prstGeom prst="rect">
            <a:avLst/>
          </a:prstGeom>
          <a:noFill/>
          <a:ln>
            <a:noFill/>
          </a:ln>
        </p:spPr>
      </p:pic>
      <p:sp>
        <p:nvSpPr>
          <p:cNvPr id="88" name="Google Shape;88;p16"/>
          <p:cNvSpPr txBox="1"/>
          <p:nvPr/>
        </p:nvSpPr>
        <p:spPr>
          <a:xfrm>
            <a:off x="4170550" y="3194800"/>
            <a:ext cx="324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Proxima Nova"/>
                <a:ea typeface="Proxima Nova"/>
                <a:cs typeface="Proxima Nova"/>
                <a:sym typeface="Proxima Nova"/>
                <a:hlinkClick r:id="rId4"/>
              </a:rPr>
              <a:t>http://seahorn.github.io/</a:t>
            </a:r>
            <a:endParaRPr sz="20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2"/>
          <p:cNvSpPr/>
          <p:nvPr/>
        </p:nvSpPr>
        <p:spPr>
          <a:xfrm>
            <a:off x="245500" y="960875"/>
            <a:ext cx="4579800" cy="39429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2"/>
          <p:cNvSpPr txBox="1">
            <a:spLocks noGrp="1"/>
          </p:cNvSpPr>
          <p:nvPr>
            <p:ph type="body" idx="1"/>
          </p:nvPr>
        </p:nvSpPr>
        <p:spPr>
          <a:xfrm>
            <a:off x="245500" y="960875"/>
            <a:ext cx="4579800" cy="38766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N = </a:t>
            </a:r>
            <a:r>
              <a:rPr lang="en" sz="1200" dirty="0" err="1">
                <a:latin typeface="Courier New"/>
                <a:ea typeface="Courier New"/>
                <a:cs typeface="Courier New"/>
                <a:sym typeface="Courier New"/>
              </a:rPr>
              <a:t>nondet_size</a:t>
            </a:r>
            <a:r>
              <a:rPr lang="en" sz="1200" dirty="0">
                <a:latin typeface="Courier New"/>
                <a:ea typeface="Courier New"/>
                <a:cs typeface="Courier New"/>
                <a:sym typeface="Courier New"/>
              </a:rPr>
              <a:t>(10, 1000);</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array=(int*)</a:t>
            </a:r>
            <a:r>
              <a:rPr lang="en" sz="1200" dirty="0" err="1">
                <a:latin typeface="Courier New"/>
                <a:ea typeface="Courier New"/>
                <a:cs typeface="Courier New"/>
                <a:sym typeface="Courier New"/>
              </a:rPr>
              <a:t>xmalloc</a:t>
            </a:r>
            <a:r>
              <a:rPr lang="en" sz="1200" dirty="0">
                <a:latin typeface="Courier New"/>
                <a:ea typeface="Courier New"/>
                <a:cs typeface="Courier New"/>
                <a:sym typeface="Courier New"/>
              </a:rPr>
              <a:t>(</a:t>
            </a:r>
            <a:r>
              <a:rPr lang="en" sz="1200" dirty="0" err="1">
                <a:latin typeface="Courier New"/>
                <a:ea typeface="Courier New"/>
                <a:cs typeface="Courier New"/>
                <a:sym typeface="Courier New"/>
              </a:rPr>
              <a:t>sizeof</a:t>
            </a:r>
            <a:r>
              <a:rPr lang="en" sz="1200" dirty="0">
                <a:latin typeface="Courier New"/>
                <a:ea typeface="Courier New"/>
                <a:cs typeface="Courier New"/>
                <a:sym typeface="Courier New"/>
              </a:rPr>
              <a:t>(int) * N);</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for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=0; </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&lt;</a:t>
            </a:r>
            <a:r>
              <a:rPr lang="en" sz="1200" dirty="0" err="1">
                <a:latin typeface="Courier New"/>
                <a:ea typeface="Courier New"/>
                <a:cs typeface="Courier New"/>
                <a:sym typeface="Courier New"/>
              </a:rPr>
              <a:t>N;i</a:t>
            </a: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 = </a:t>
            </a:r>
            <a:r>
              <a:rPr lang="en" sz="1200" b="1" dirty="0" err="1">
                <a:latin typeface="Courier New"/>
                <a:ea typeface="Courier New"/>
                <a:cs typeface="Courier New"/>
                <a:sym typeface="Courier New"/>
              </a:rPr>
              <a:t>nd_int</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r>
              <a:rPr lang="en" sz="1200" b="1" dirty="0">
                <a:latin typeface="Courier New"/>
                <a:ea typeface="Courier New"/>
                <a:cs typeface="Courier New"/>
                <a:sym typeface="Courier New"/>
              </a:rPr>
              <a:t>assume</a:t>
            </a:r>
            <a:r>
              <a:rPr lang="en" sz="1200" dirty="0">
                <a:latin typeface="Courier New"/>
                <a:ea typeface="Courier New"/>
                <a:cs typeface="Courier New"/>
                <a:sym typeface="Courier New"/>
              </a:rPr>
              <a:t>(</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 &gt;= 0 &amp;&amp; </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 &lt; 100);</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array[</a:t>
            </a:r>
            <a:r>
              <a:rPr lang="en" sz="1200" dirty="0" err="1">
                <a:latin typeface="Courier New"/>
                <a:ea typeface="Courier New"/>
                <a:cs typeface="Courier New"/>
                <a:sym typeface="Courier New"/>
              </a:rPr>
              <a:t>i</a:t>
            </a:r>
            <a:r>
              <a:rPr lang="en" sz="1200" dirty="0">
                <a:latin typeface="Courier New"/>
                <a:ea typeface="Courier New"/>
                <a:cs typeface="Courier New"/>
                <a:sym typeface="Courier New"/>
              </a:rPr>
              <a:t>] = </a:t>
            </a:r>
            <a:r>
              <a:rPr lang="en" sz="1200" dirty="0" err="1">
                <a:latin typeface="Courier New"/>
                <a:ea typeface="Courier New"/>
                <a:cs typeface="Courier New"/>
                <a:sym typeface="Courier New"/>
              </a:rPr>
              <a:t>val</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int j;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for (j=0; j&lt;=N;++j) {</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r>
              <a:rPr lang="en" sz="1200" b="1" dirty="0" err="1">
                <a:latin typeface="Courier New"/>
                <a:ea typeface="Courier New"/>
                <a:cs typeface="Courier New"/>
                <a:sym typeface="Courier New"/>
              </a:rPr>
              <a:t>sassert</a:t>
            </a:r>
            <a:r>
              <a:rPr lang="en" sz="1200" b="1" dirty="0">
                <a:latin typeface="Courier New"/>
                <a:ea typeface="Courier New"/>
                <a:cs typeface="Courier New"/>
                <a:sym typeface="Courier New"/>
              </a:rPr>
              <a:t>(</a:t>
            </a:r>
            <a:r>
              <a:rPr lang="en" sz="1200" b="1" dirty="0" err="1">
                <a:latin typeface="Courier New"/>
                <a:ea typeface="Courier New"/>
                <a:cs typeface="Courier New"/>
                <a:sym typeface="Courier New"/>
              </a:rPr>
              <a:t>is_dereferenceable</a:t>
            </a:r>
            <a:r>
              <a:rPr lang="en" sz="1200" dirty="0">
                <a:latin typeface="Courier New"/>
                <a:ea typeface="Courier New"/>
                <a:cs typeface="Courier New"/>
                <a:sym typeface="Courier New"/>
              </a:rPr>
              <a:t>(</a:t>
            </a:r>
            <a:r>
              <a:rPr lang="en" sz="1200" dirty="0" err="1">
                <a:latin typeface="Courier New"/>
                <a:ea typeface="Courier New"/>
                <a:cs typeface="Courier New"/>
                <a:sym typeface="Courier New"/>
              </a:rPr>
              <a:t>array+j</a:t>
            </a:r>
            <a:r>
              <a:rPr lang="en" sz="1200" dirty="0">
                <a:latin typeface="Courier New"/>
                <a:ea typeface="Courier New"/>
                <a:cs typeface="Courier New"/>
                <a:sym typeface="Courier New"/>
              </a:rPr>
              <a:t>,</a:t>
            </a:r>
            <a:endParaRPr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r>
              <a:rPr lang="en" sz="1200" dirty="0" err="1">
                <a:latin typeface="Courier New"/>
                <a:ea typeface="Courier New"/>
                <a:cs typeface="Courier New"/>
                <a:sym typeface="Courier New"/>
              </a:rPr>
              <a:t>sizeof</a:t>
            </a:r>
            <a:r>
              <a:rPr lang="en" sz="1200" dirty="0">
                <a:latin typeface="Courier New"/>
                <a:ea typeface="Courier New"/>
                <a:cs typeface="Courier New"/>
                <a:sym typeface="Courier New"/>
              </a:rPr>
              <a:t>(int)));</a:t>
            </a:r>
            <a:endParaRPr lang="en-US" sz="1200" dirty="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b="1" dirty="0">
                <a:latin typeface="Courier New"/>
                <a:ea typeface="Courier New"/>
                <a:cs typeface="Courier New"/>
                <a:sym typeface="Courier New"/>
              </a:rPr>
              <a:t>     </a:t>
            </a:r>
            <a:r>
              <a:rPr lang="en-US" sz="1200" b="1" dirty="0" err="1">
                <a:latin typeface="Courier New"/>
                <a:ea typeface="Courier New"/>
                <a:cs typeface="Courier New"/>
                <a:sym typeface="Courier New"/>
              </a:rPr>
              <a:t>sassert</a:t>
            </a:r>
            <a:r>
              <a:rPr lang="en-US" sz="1200" dirty="0">
                <a:latin typeface="Courier New"/>
                <a:ea typeface="Courier New"/>
                <a:cs typeface="Courier New"/>
                <a:sym typeface="Courier New"/>
              </a:rPr>
              <a:t>(array[j] &lt; 100);</a:t>
            </a:r>
          </a:p>
          <a:p>
            <a:pPr marL="0" lvl="0" indent="0" algn="l" rtl="0">
              <a:lnSpc>
                <a:spcPct val="40000"/>
              </a:lnSpc>
              <a:spcBef>
                <a:spcPts val="1200"/>
              </a:spcBef>
              <a:spcAft>
                <a:spcPts val="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a:p>
            <a:pPr marL="0" lvl="0" indent="0" algn="l" rtl="0">
              <a:lnSpc>
                <a:spcPct val="40000"/>
              </a:lnSpc>
              <a:spcBef>
                <a:spcPts val="1200"/>
              </a:spcBef>
              <a:spcAft>
                <a:spcPts val="1200"/>
              </a:spcAft>
              <a:buNone/>
            </a:pPr>
            <a:r>
              <a:rPr lang="en" sz="1200" dirty="0">
                <a:latin typeface="Courier New"/>
                <a:ea typeface="Courier New"/>
                <a:cs typeface="Courier New"/>
                <a:sym typeface="Courier New"/>
              </a:rPr>
              <a:t> </a:t>
            </a:r>
            <a:endParaRPr sz="1200" dirty="0">
              <a:latin typeface="Courier New"/>
              <a:ea typeface="Courier New"/>
              <a:cs typeface="Courier New"/>
              <a:sym typeface="Courier New"/>
            </a:endParaRPr>
          </a:p>
        </p:txBody>
      </p:sp>
      <p:sp>
        <p:nvSpPr>
          <p:cNvPr id="558" name="Google Shape;558;p5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Same C code with an Injected Bug</a:t>
            </a:r>
            <a:endParaRPr dirty="0"/>
          </a:p>
        </p:txBody>
      </p:sp>
      <p:sp>
        <p:nvSpPr>
          <p:cNvPr id="559" name="Google Shape;559;p52"/>
          <p:cNvSpPr txBox="1"/>
          <p:nvPr/>
        </p:nvSpPr>
        <p:spPr>
          <a:xfrm>
            <a:off x="4891675" y="1029200"/>
            <a:ext cx="4167900" cy="1169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Proxima Nova"/>
              <a:buChar char="●"/>
            </a:pPr>
            <a:r>
              <a:rPr lang="en" sz="1600">
                <a:latin typeface="Proxima Nova"/>
                <a:ea typeface="Proxima Nova"/>
                <a:cs typeface="Proxima Nova"/>
                <a:sym typeface="Proxima Nova"/>
              </a:rPr>
              <a:t>We can ask Clam to check for out-of-bounds accesses</a:t>
            </a:r>
            <a:endParaRPr sz="1600">
              <a:latin typeface="Proxima Nova"/>
              <a:ea typeface="Proxima Nova"/>
              <a:cs typeface="Proxima Nova"/>
              <a:sym typeface="Proxima Nova"/>
            </a:endParaRPr>
          </a:p>
          <a:p>
            <a:pPr marL="457200" lvl="0" indent="-330200" algn="l" rtl="0">
              <a:spcBef>
                <a:spcPts val="0"/>
              </a:spcBef>
              <a:spcAft>
                <a:spcPts val="0"/>
              </a:spcAft>
              <a:buSzPts val="1600"/>
              <a:buFont typeface="Proxima Nova"/>
              <a:buChar char="●"/>
            </a:pPr>
            <a:r>
              <a:rPr lang="en" sz="1600">
                <a:latin typeface="Proxima Nova"/>
                <a:ea typeface="Proxima Nova"/>
                <a:cs typeface="Proxima Nova"/>
                <a:sym typeface="Proxima Nova"/>
              </a:rPr>
              <a:t>Clam cannot prove the </a:t>
            </a:r>
            <a:r>
              <a:rPr lang="en" sz="1600">
                <a:latin typeface="Courier New"/>
                <a:ea typeface="Courier New"/>
                <a:cs typeface="Courier New"/>
                <a:sym typeface="Courier New"/>
              </a:rPr>
              <a:t>is_dereferenceable</a:t>
            </a:r>
            <a:r>
              <a:rPr lang="en" sz="1600">
                <a:latin typeface="Proxima Nova"/>
                <a:ea typeface="Proxima Nova"/>
                <a:cs typeface="Proxima Nova"/>
                <a:sym typeface="Proxima Nova"/>
              </a:rPr>
              <a:t> assertion </a:t>
            </a:r>
            <a:endParaRPr>
              <a:latin typeface="Proxima Nova"/>
              <a:ea typeface="Proxima Nova"/>
              <a:cs typeface="Proxima Nova"/>
              <a:sym typeface="Proxima Nova"/>
            </a:endParaRPr>
          </a:p>
        </p:txBody>
      </p:sp>
      <p:sp>
        <p:nvSpPr>
          <p:cNvPr id="560" name="Google Shape;560;p52"/>
          <p:cNvSpPr txBox="1"/>
          <p:nvPr/>
        </p:nvSpPr>
        <p:spPr>
          <a:xfrm>
            <a:off x="5044075" y="2400800"/>
            <a:ext cx="3978000" cy="677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roxima Nova"/>
                <a:ea typeface="Proxima Nova"/>
                <a:cs typeface="Proxima Nova"/>
                <a:sym typeface="Proxima Nova"/>
              </a:rPr>
              <a:t>Thus, the validity of the original assertion should not be trusted!</a:t>
            </a:r>
            <a:endParaRPr sz="1600">
              <a:latin typeface="Proxima Nova"/>
              <a:ea typeface="Proxima Nova"/>
              <a:cs typeface="Proxima Nova"/>
              <a:sym typeface="Proxima Nova"/>
            </a:endParaRPr>
          </a:p>
        </p:txBody>
      </p:sp>
      <p:pic>
        <p:nvPicPr>
          <p:cNvPr id="561" name="Google Shape;561;p52"/>
          <p:cNvPicPr preferRelativeResize="0"/>
          <p:nvPr/>
        </p:nvPicPr>
        <p:blipFill>
          <a:blip r:embed="rId3">
            <a:alphaModFix/>
          </a:blip>
          <a:stretch>
            <a:fillRect/>
          </a:stretch>
        </p:blipFill>
        <p:spPr>
          <a:xfrm>
            <a:off x="4948025" y="3279800"/>
            <a:ext cx="4195974" cy="1309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Clam Programmatic API Usage</a:t>
            </a:r>
            <a:endParaRPr/>
          </a:p>
        </p:txBody>
      </p:sp>
      <p:sp>
        <p:nvSpPr>
          <p:cNvPr id="567" name="Google Shape;567;p53"/>
          <p:cNvSpPr txBox="1">
            <a:spLocks noGrp="1"/>
          </p:cNvSpPr>
          <p:nvPr>
            <p:ph type="body" idx="1"/>
          </p:nvPr>
        </p:nvSpPr>
        <p:spPr>
          <a:xfrm>
            <a:off x="311700" y="1377300"/>
            <a:ext cx="8520600" cy="1234500"/>
          </a:xfrm>
          <a:prstGeom prst="rect">
            <a:avLst/>
          </a:prstGeom>
          <a:ln w="28575" cap="flat" cmpd="sng">
            <a:solidFill>
              <a:srgbClr val="D9EAD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en" sz="2000" b="1"/>
              <a:t>Problem</a:t>
            </a:r>
            <a:r>
              <a:rPr lang="en" sz="2000"/>
              <a:t>: suppose that you want to implement an analyzer based on Clam that takes LLVM bitcode and infers upper-bounds of the sizes of dynamic allocated objects. </a:t>
            </a:r>
            <a:endParaRPr sz="2000"/>
          </a:p>
        </p:txBody>
      </p:sp>
      <p:sp>
        <p:nvSpPr>
          <p:cNvPr id="568" name="Google Shape;568;p53"/>
          <p:cNvSpPr txBox="1">
            <a:spLocks noGrp="1"/>
          </p:cNvSpPr>
          <p:nvPr>
            <p:ph type="body" idx="1"/>
          </p:nvPr>
        </p:nvSpPr>
        <p:spPr>
          <a:xfrm>
            <a:off x="311700" y="3053700"/>
            <a:ext cx="8520600" cy="1319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2000" b="1"/>
              <a:t>Example</a:t>
            </a:r>
            <a:r>
              <a:rPr lang="en" sz="2000"/>
              <a:t>: SeaHorn Bounded-Model Checker requires to know statically the maximum size of each allocated object. Otherwise, the sizes must be provided by the user</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4"/>
          <p:cNvSpPr txBox="1">
            <a:spLocks noGrp="1"/>
          </p:cNvSpPr>
          <p:nvPr>
            <p:ph type="title"/>
          </p:nvPr>
        </p:nvSpPr>
        <p:spPr>
          <a:xfrm>
            <a:off x="311700" y="445025"/>
            <a:ext cx="8520600" cy="104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Demo: write a new static analysis to infer upper-bounds for dynamic memory allocation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5"/>
          <p:cNvSpPr/>
          <p:nvPr/>
        </p:nvSpPr>
        <p:spPr>
          <a:xfrm>
            <a:off x="90475" y="712925"/>
            <a:ext cx="5319900" cy="38529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5"/>
          <p:cNvSpPr txBox="1">
            <a:spLocks noGrp="1"/>
          </p:cNvSpPr>
          <p:nvPr>
            <p:ph type="body" idx="1"/>
          </p:nvPr>
        </p:nvSpPr>
        <p:spPr>
          <a:xfrm>
            <a:off x="120625" y="712925"/>
            <a:ext cx="5362200" cy="39255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150">
                <a:latin typeface="Courier New"/>
                <a:ea typeface="Courier New"/>
                <a:cs typeface="Courier New"/>
                <a:sym typeface="Courier New"/>
              </a:rPr>
              <a:t>// 1. Parse the LLVM bitcode</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solidFill>
                  <a:srgbClr val="4A86E8"/>
                </a:solidFill>
                <a:latin typeface="Courier New"/>
                <a:ea typeface="Courier New"/>
                <a:cs typeface="Courier New"/>
                <a:sym typeface="Courier New"/>
              </a:rPr>
              <a:t>std::unique_ptr&lt;Module&gt; M = parseIRFile(argv[1],...);</a:t>
            </a:r>
            <a:endParaRPr sz="1150">
              <a:solidFill>
                <a:srgbClr val="4A86E8"/>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2. Run a pointer analysis </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solidFill>
                  <a:srgbClr val="FF9900"/>
                </a:solidFill>
                <a:latin typeface="Courier New"/>
                <a:ea typeface="Courier New"/>
                <a:cs typeface="Courier New"/>
                <a:sym typeface="Courier New"/>
              </a:rPr>
              <a:t>auto mem = std::make_unique&lt;SeaDsaHeapAbstraction&gt;(*M,...);</a:t>
            </a:r>
            <a:endParaRPr sz="1150">
              <a:solidFill>
                <a:srgbClr val="FF9900"/>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3. Translate each LLVM function to a CrabIR CFG  </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solidFill>
                  <a:srgbClr val="FF9900"/>
                </a:solidFill>
                <a:latin typeface="Courier New"/>
                <a:ea typeface="Courier New"/>
                <a:cs typeface="Courier New"/>
                <a:sym typeface="Courier New"/>
              </a:rPr>
              <a:t>CrabBuilderManager man(std::move(mem),...);</a:t>
            </a:r>
            <a:r>
              <a:rPr lang="en" sz="1150">
                <a:latin typeface="Courier New"/>
                <a:ea typeface="Courier New"/>
                <a:cs typeface="Courier New"/>
                <a:sym typeface="Courier New"/>
              </a:rPr>
              <a:t> </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4. Create inter-procedural analysis object </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solidFill>
                  <a:srgbClr val="FF9900"/>
                </a:solidFill>
                <a:latin typeface="Courier New"/>
                <a:ea typeface="Courier New"/>
                <a:cs typeface="Courier New"/>
                <a:sym typeface="Courier New"/>
              </a:rPr>
              <a:t>InterGlobalClam analysis(*M, man);</a:t>
            </a:r>
            <a:endParaRPr sz="1150">
              <a:solidFill>
                <a:srgbClr val="FF9900"/>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Set the analysis parameters</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solidFill>
                  <a:srgbClr val="FF9900"/>
                </a:solidFill>
                <a:latin typeface="Courier New"/>
                <a:ea typeface="Courier New"/>
                <a:cs typeface="Courier New"/>
                <a:sym typeface="Courier New"/>
              </a:rPr>
              <a:t>AnalysisParams params;</a:t>
            </a:r>
            <a:endParaRPr sz="1150">
              <a:solidFill>
                <a:srgbClr val="FF9900"/>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solidFill>
                  <a:srgbClr val="FF9900"/>
                </a:solidFill>
                <a:latin typeface="Courier New"/>
                <a:ea typeface="Courier New"/>
                <a:cs typeface="Courier New"/>
                <a:sym typeface="Courier New"/>
              </a:rPr>
              <a:t>params.dom = CrabDomain::INTERVALS;</a:t>
            </a:r>
            <a:endParaRPr sz="1150">
              <a:solidFill>
                <a:srgbClr val="FF9900"/>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solidFill>
                  <a:srgbClr val="FF9900"/>
                </a:solidFill>
                <a:latin typeface="Courier New"/>
                <a:ea typeface="Courier New"/>
                <a:cs typeface="Courier New"/>
                <a:sym typeface="Courier New"/>
              </a:rPr>
              <a:t>params.inter = true;</a:t>
            </a:r>
            <a:endParaRPr sz="1150">
              <a:solidFill>
                <a:srgbClr val="FF9900"/>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Run the inter-procedural analysis</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solidFill>
                  <a:srgbClr val="FF9900"/>
                </a:solidFill>
                <a:latin typeface="Courier New"/>
                <a:ea typeface="Courier New"/>
                <a:cs typeface="Courier New"/>
                <a:sym typeface="Courier New"/>
              </a:rPr>
              <a:t>analysis.analyze(params);</a:t>
            </a:r>
            <a:endParaRPr sz="1150">
              <a:solidFill>
                <a:srgbClr val="FF9900"/>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b="1">
                <a:latin typeface="Courier New"/>
                <a:ea typeface="Courier New"/>
                <a:cs typeface="Courier New"/>
                <a:sym typeface="Courier New"/>
              </a:rPr>
              <a:t>// </a:t>
            </a:r>
            <a:r>
              <a:rPr lang="en" sz="1150">
                <a:latin typeface="Courier New"/>
                <a:ea typeface="Courier New"/>
                <a:cs typeface="Courier New"/>
                <a:sym typeface="Courier New"/>
              </a:rPr>
              <a:t>5. Our new static analysis </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AllocSizeVis ASV(ga);</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ASV.visit(*M);</a:t>
            </a:r>
            <a:endParaRPr sz="1150">
              <a:latin typeface="Courier New"/>
              <a:ea typeface="Courier New"/>
              <a:cs typeface="Courier New"/>
              <a:sym typeface="Courier New"/>
            </a:endParaRPr>
          </a:p>
          <a:p>
            <a:pPr marL="0" lvl="0" indent="0" algn="l" rtl="0">
              <a:lnSpc>
                <a:spcPct val="40000"/>
              </a:lnSpc>
              <a:spcBef>
                <a:spcPts val="1200"/>
              </a:spcBef>
              <a:spcAft>
                <a:spcPts val="0"/>
              </a:spcAft>
              <a:buNone/>
            </a:pPr>
            <a:r>
              <a:rPr lang="en" sz="1150">
                <a:latin typeface="Courier New"/>
                <a:ea typeface="Courier New"/>
                <a:cs typeface="Courier New"/>
                <a:sym typeface="Courier New"/>
              </a:rPr>
              <a:t>  </a:t>
            </a:r>
            <a:endParaRPr sz="1150">
              <a:latin typeface="Courier New"/>
              <a:ea typeface="Courier New"/>
              <a:cs typeface="Courier New"/>
              <a:sym typeface="Courier New"/>
            </a:endParaRPr>
          </a:p>
          <a:p>
            <a:pPr marL="0" lvl="0" indent="0" algn="l" rtl="0">
              <a:lnSpc>
                <a:spcPct val="40000"/>
              </a:lnSpc>
              <a:spcBef>
                <a:spcPts val="1200"/>
              </a:spcBef>
              <a:spcAft>
                <a:spcPts val="1200"/>
              </a:spcAft>
              <a:buNone/>
            </a:pPr>
            <a:endParaRPr sz="1150">
              <a:latin typeface="Courier New"/>
              <a:ea typeface="Courier New"/>
              <a:cs typeface="Courier New"/>
              <a:sym typeface="Courier New"/>
            </a:endParaRPr>
          </a:p>
        </p:txBody>
      </p:sp>
      <p:sp>
        <p:nvSpPr>
          <p:cNvPr id="581" name="Google Shape;581;p55"/>
          <p:cNvSpPr txBox="1">
            <a:spLocks noGrp="1"/>
          </p:cNvSpPr>
          <p:nvPr>
            <p:ph type="title"/>
          </p:nvPr>
        </p:nvSpPr>
        <p:spPr>
          <a:xfrm>
            <a:off x="281550" y="61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Static Analysis to estimate sizes of allocated objects</a:t>
            </a:r>
            <a:endParaRPr/>
          </a:p>
        </p:txBody>
      </p:sp>
      <p:sp>
        <p:nvSpPr>
          <p:cNvPr id="582" name="Google Shape;582;p55"/>
          <p:cNvSpPr/>
          <p:nvPr/>
        </p:nvSpPr>
        <p:spPr>
          <a:xfrm>
            <a:off x="5482825" y="712925"/>
            <a:ext cx="3600900" cy="38529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5"/>
          <p:cNvSpPr txBox="1">
            <a:spLocks noGrp="1"/>
          </p:cNvSpPr>
          <p:nvPr>
            <p:ph type="body" idx="1"/>
          </p:nvPr>
        </p:nvSpPr>
        <p:spPr>
          <a:xfrm>
            <a:off x="5482925" y="773225"/>
            <a:ext cx="3600900" cy="37926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950">
                <a:latin typeface="Courier New"/>
                <a:ea typeface="Courier New"/>
                <a:cs typeface="Courier New"/>
                <a:sym typeface="Courier New"/>
              </a:rPr>
              <a:t>class AllocSizeVis: public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solidFill>
                  <a:srgbClr val="4A86E8"/>
                </a:solidFill>
                <a:latin typeface="Courier New"/>
                <a:ea typeface="Courier New"/>
                <a:cs typeface="Courier New"/>
                <a:sym typeface="Courier New"/>
              </a:rPr>
              <a:t>InstVisitor</a:t>
            </a:r>
            <a:r>
              <a:rPr lang="en" sz="950">
                <a:latin typeface="Courier New"/>
                <a:ea typeface="Courier New"/>
                <a:cs typeface="Courier New"/>
                <a:sym typeface="Courier New"/>
              </a:rPr>
              <a:t>&lt;AllocSizeVis&gt;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a:t>
            </a:r>
            <a:r>
              <a:rPr lang="en" sz="950">
                <a:solidFill>
                  <a:srgbClr val="FF9900"/>
                </a:solidFill>
                <a:latin typeface="Courier New"/>
                <a:ea typeface="Courier New"/>
                <a:cs typeface="Courier New"/>
                <a:sym typeface="Courier New"/>
              </a:rPr>
              <a:t>InterGlobalClam&amp; m_analyzer;</a:t>
            </a:r>
            <a:endParaRPr sz="950">
              <a:solidFill>
                <a:srgbClr val="FF9900"/>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public:</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AllocSizeVis(InterGlobalClam&amp;ana)</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 m_analyzer(analyzer)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a:t>
            </a:r>
            <a:r>
              <a:rPr lang="en" sz="950">
                <a:solidFill>
                  <a:srgbClr val="4A86E8"/>
                </a:solidFill>
                <a:latin typeface="Courier New"/>
                <a:ea typeface="Courier New"/>
                <a:cs typeface="Courier New"/>
                <a:sym typeface="Courier New"/>
              </a:rPr>
              <a:t>void visitCallBase(CallBase&amp;CB)</a:t>
            </a:r>
            <a:r>
              <a:rPr lang="en" sz="950">
                <a:latin typeface="Courier New"/>
                <a:ea typeface="Courier New"/>
                <a:cs typeface="Courier New"/>
                <a:sym typeface="Courier New"/>
              </a:rPr>
              <a:t>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if (auto F=CB.getCalledFunction())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if (F-&gt;getName() == "malloc")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auto interval = </a:t>
            </a:r>
            <a:r>
              <a:rPr lang="en" sz="950">
                <a:solidFill>
                  <a:srgbClr val="FF9900"/>
                </a:solidFill>
                <a:latin typeface="Courier New"/>
                <a:ea typeface="Courier New"/>
                <a:cs typeface="Courier New"/>
                <a:sym typeface="Courier New"/>
              </a:rPr>
              <a:t>m_analyzer.range(CB, 1);</a:t>
            </a:r>
            <a:endParaRPr sz="950">
              <a:solidFill>
                <a:srgbClr val="FF9900"/>
              </a:solidFill>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llvm::outs() &lt;&lt;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"The size of the allocated object at "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&lt;&lt; CB &lt;&lt; " is " &lt;&lt; interval &lt;&lt; "\n";</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a:t>
            </a:r>
            <a:endParaRPr sz="950">
              <a:latin typeface="Courier New"/>
              <a:ea typeface="Courier New"/>
              <a:cs typeface="Courier New"/>
              <a:sym typeface="Courier New"/>
            </a:endParaRPr>
          </a:p>
          <a:p>
            <a:pPr marL="0" lvl="0" indent="0" algn="l" rtl="0">
              <a:lnSpc>
                <a:spcPct val="40000"/>
              </a:lnSpc>
              <a:spcBef>
                <a:spcPts val="1200"/>
              </a:spcBef>
              <a:spcAft>
                <a:spcPts val="0"/>
              </a:spcAft>
              <a:buNone/>
            </a:pPr>
            <a:r>
              <a:rPr lang="en" sz="950">
                <a:latin typeface="Courier New"/>
                <a:ea typeface="Courier New"/>
                <a:cs typeface="Courier New"/>
                <a:sym typeface="Courier New"/>
              </a:rPr>
              <a:t>  }</a:t>
            </a:r>
            <a:endParaRPr sz="950">
              <a:latin typeface="Courier New"/>
              <a:ea typeface="Courier New"/>
              <a:cs typeface="Courier New"/>
              <a:sym typeface="Courier New"/>
            </a:endParaRPr>
          </a:p>
          <a:p>
            <a:pPr marL="0" lvl="0" indent="0" algn="l" rtl="0">
              <a:lnSpc>
                <a:spcPct val="40000"/>
              </a:lnSpc>
              <a:spcBef>
                <a:spcPts val="1200"/>
              </a:spcBef>
              <a:spcAft>
                <a:spcPts val="1200"/>
              </a:spcAft>
              <a:buNone/>
            </a:pPr>
            <a:r>
              <a:rPr lang="en" sz="950">
                <a:latin typeface="Courier New"/>
                <a:ea typeface="Courier New"/>
                <a:cs typeface="Courier New"/>
                <a:sym typeface="Courier New"/>
              </a:rPr>
              <a:t>};</a:t>
            </a:r>
            <a:endParaRPr sz="950">
              <a:latin typeface="Courier New"/>
              <a:ea typeface="Courier New"/>
              <a:cs typeface="Courier New"/>
              <a:sym typeface="Courier New"/>
            </a:endParaRPr>
          </a:p>
        </p:txBody>
      </p:sp>
      <p:cxnSp>
        <p:nvCxnSpPr>
          <p:cNvPr id="584" name="Google Shape;584;p55"/>
          <p:cNvCxnSpPr/>
          <p:nvPr/>
        </p:nvCxnSpPr>
        <p:spPr>
          <a:xfrm rot="10800000" flipH="1">
            <a:off x="3468775" y="886625"/>
            <a:ext cx="753300" cy="130500"/>
          </a:xfrm>
          <a:prstGeom prst="straightConnector1">
            <a:avLst/>
          </a:prstGeom>
          <a:noFill/>
          <a:ln w="9525" cap="flat" cmpd="sng">
            <a:solidFill>
              <a:schemeClr val="lt2"/>
            </a:solidFill>
            <a:prstDash val="solid"/>
            <a:round/>
            <a:headEnd type="none" w="med" len="med"/>
            <a:tailEnd type="none" w="med" len="med"/>
          </a:ln>
        </p:spPr>
      </p:cxnSp>
      <p:sp>
        <p:nvSpPr>
          <p:cNvPr id="585" name="Google Shape;585;p55"/>
          <p:cNvSpPr txBox="1"/>
          <p:nvPr/>
        </p:nvSpPr>
        <p:spPr>
          <a:xfrm>
            <a:off x="4229850" y="700150"/>
            <a:ext cx="92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latin typeface="Proxima Nova"/>
                <a:ea typeface="Proxima Nova"/>
                <a:cs typeface="Proxima Nova"/>
                <a:sym typeface="Proxima Nova"/>
              </a:rPr>
              <a:t>LLVM API</a:t>
            </a:r>
            <a:endParaRPr sz="1200">
              <a:solidFill>
                <a:schemeClr val="accent3"/>
              </a:solidFill>
              <a:latin typeface="Proxima Nova"/>
              <a:ea typeface="Proxima Nova"/>
              <a:cs typeface="Proxima Nova"/>
              <a:sym typeface="Proxima Nova"/>
            </a:endParaRPr>
          </a:p>
        </p:txBody>
      </p:sp>
      <p:cxnSp>
        <p:nvCxnSpPr>
          <p:cNvPr id="586" name="Google Shape;586;p55"/>
          <p:cNvCxnSpPr/>
          <p:nvPr/>
        </p:nvCxnSpPr>
        <p:spPr>
          <a:xfrm rot="10800000" flipH="1">
            <a:off x="3468775" y="1267625"/>
            <a:ext cx="753300" cy="130500"/>
          </a:xfrm>
          <a:prstGeom prst="straightConnector1">
            <a:avLst/>
          </a:prstGeom>
          <a:noFill/>
          <a:ln w="9525" cap="flat" cmpd="sng">
            <a:solidFill>
              <a:schemeClr val="lt2"/>
            </a:solidFill>
            <a:prstDash val="solid"/>
            <a:round/>
            <a:headEnd type="none" w="med" len="med"/>
            <a:tailEnd type="none" w="med" len="med"/>
          </a:ln>
        </p:spPr>
      </p:cxnSp>
      <p:sp>
        <p:nvSpPr>
          <p:cNvPr id="587" name="Google Shape;587;p55"/>
          <p:cNvSpPr txBox="1"/>
          <p:nvPr/>
        </p:nvSpPr>
        <p:spPr>
          <a:xfrm>
            <a:off x="4229850" y="1069450"/>
            <a:ext cx="92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latin typeface="Proxima Nova"/>
                <a:ea typeface="Proxima Nova"/>
                <a:cs typeface="Proxima Nova"/>
                <a:sym typeface="Proxima Nova"/>
              </a:rPr>
              <a:t>CLAM API    </a:t>
            </a:r>
            <a:endParaRPr sz="1200">
              <a:solidFill>
                <a:schemeClr val="accent3"/>
              </a:solidFill>
              <a:latin typeface="Proxima Nova"/>
              <a:ea typeface="Proxima Nova"/>
              <a:cs typeface="Proxima Nova"/>
              <a:sym typeface="Proxima Nova"/>
            </a:endParaRPr>
          </a:p>
        </p:txBody>
      </p:sp>
      <p:sp>
        <p:nvSpPr>
          <p:cNvPr id="588" name="Google Shape;588;p55"/>
          <p:cNvSpPr txBox="1"/>
          <p:nvPr/>
        </p:nvSpPr>
        <p:spPr>
          <a:xfrm>
            <a:off x="7792900" y="776350"/>
            <a:ext cx="1021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latin typeface="Proxima Nova"/>
                <a:ea typeface="Proxima Nova"/>
                <a:cs typeface="Proxima Nova"/>
                <a:sym typeface="Proxima Nova"/>
              </a:rPr>
              <a:t>NEW CODE</a:t>
            </a:r>
            <a:endParaRPr sz="1200">
              <a:solidFill>
                <a:schemeClr val="accent3"/>
              </a:solidFill>
              <a:latin typeface="Proxima Nova"/>
              <a:ea typeface="Proxima Nova"/>
              <a:cs typeface="Proxima Nova"/>
              <a:sym typeface="Proxima Nov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6"/>
          <p:cNvSpPr txBox="1">
            <a:spLocks noGrp="1"/>
          </p:cNvSpPr>
          <p:nvPr>
            <p:ph type="title"/>
          </p:nvPr>
        </p:nvSpPr>
        <p:spPr>
          <a:xfrm>
            <a:off x="281550" y="61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Static Analysis to estimate sizes of allocated objects</a:t>
            </a:r>
            <a:endParaRPr/>
          </a:p>
        </p:txBody>
      </p:sp>
      <p:sp>
        <p:nvSpPr>
          <p:cNvPr id="594" name="Google Shape;594;p56"/>
          <p:cNvSpPr/>
          <p:nvPr/>
        </p:nvSpPr>
        <p:spPr>
          <a:xfrm>
            <a:off x="626500" y="960875"/>
            <a:ext cx="4485900" cy="3315600"/>
          </a:xfrm>
          <a:prstGeom prst="rect">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6"/>
          <p:cNvSpPr txBox="1">
            <a:spLocks noGrp="1"/>
          </p:cNvSpPr>
          <p:nvPr>
            <p:ph type="body" idx="1"/>
          </p:nvPr>
        </p:nvSpPr>
        <p:spPr>
          <a:xfrm>
            <a:off x="626500" y="960875"/>
            <a:ext cx="4485900" cy="32940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1200">
                <a:latin typeface="Courier New"/>
                <a:ea typeface="Courier New"/>
                <a:cs typeface="Courier New"/>
                <a:sym typeface="Courier New"/>
              </a:rPr>
              <a:t>  </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b="1">
                <a:latin typeface="Courier New"/>
                <a:ea typeface="Courier New"/>
                <a:cs typeface="Courier New"/>
                <a:sym typeface="Courier New"/>
              </a:rPr>
              <a:t>#include "clam/clam.h"</a:t>
            </a:r>
            <a:endParaRPr sz="1200" b="1">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malloc that cannot fail</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void* xmalloc(size_t sz) {</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void* p = malloc(sz);</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__CRAB_assume(p &gt; 0);</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return p;</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int main(...) {</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int N = nondet_size(10, 1000);</a:t>
            </a:r>
            <a:endParaRPr sz="1200">
              <a:latin typeface="Courier New"/>
              <a:ea typeface="Courier New"/>
              <a:cs typeface="Courier New"/>
              <a:sym typeface="Courier New"/>
            </a:endParaRPr>
          </a:p>
          <a:p>
            <a:pPr marL="0" lvl="0" indent="0" algn="l" rtl="0">
              <a:lnSpc>
                <a:spcPct val="40000"/>
              </a:lnSpc>
              <a:spcBef>
                <a:spcPts val="1200"/>
              </a:spcBef>
              <a:spcAft>
                <a:spcPts val="0"/>
              </a:spcAft>
              <a:buNone/>
            </a:pPr>
            <a:r>
              <a:rPr lang="en" sz="1200">
                <a:latin typeface="Courier New"/>
                <a:ea typeface="Courier New"/>
                <a:cs typeface="Courier New"/>
                <a:sym typeface="Courier New"/>
              </a:rPr>
              <a:t>  int* array = (int*)xmalloc(sizeof(int) * N);</a:t>
            </a:r>
            <a:endParaRPr sz="1200">
              <a:latin typeface="Courier New"/>
              <a:ea typeface="Courier New"/>
              <a:cs typeface="Courier New"/>
              <a:sym typeface="Courier New"/>
            </a:endParaRPr>
          </a:p>
          <a:p>
            <a:pPr marL="0" lvl="0" indent="0" algn="l" rtl="0">
              <a:lnSpc>
                <a:spcPct val="40000"/>
              </a:lnSpc>
              <a:spcBef>
                <a:spcPts val="1200"/>
              </a:spcBef>
              <a:spcAft>
                <a:spcPts val="1200"/>
              </a:spcAft>
              <a:buNone/>
            </a:pPr>
            <a:r>
              <a:rPr lang="en" sz="1200">
                <a:latin typeface="Courier New"/>
                <a:ea typeface="Courier New"/>
                <a:cs typeface="Courier New"/>
                <a:sym typeface="Courier New"/>
              </a:rPr>
              <a:t>  ...</a:t>
            </a:r>
            <a:endParaRPr sz="1200">
              <a:latin typeface="Courier New"/>
              <a:ea typeface="Courier New"/>
              <a:cs typeface="Courier New"/>
              <a:sym typeface="Courier New"/>
            </a:endParaRPr>
          </a:p>
        </p:txBody>
      </p:sp>
      <p:sp>
        <p:nvSpPr>
          <p:cNvPr id="596" name="Google Shape;596;p56"/>
          <p:cNvSpPr txBox="1"/>
          <p:nvPr/>
        </p:nvSpPr>
        <p:spPr>
          <a:xfrm>
            <a:off x="5295800" y="959025"/>
            <a:ext cx="36369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Courier New"/>
                <a:ea typeface="Courier New"/>
                <a:cs typeface="Courier New"/>
                <a:sym typeface="Courier New"/>
              </a:rPr>
              <a:t>./AllocSizeAnalyzer example.ll</a:t>
            </a:r>
            <a:endParaRPr sz="1500">
              <a:latin typeface="Courier New"/>
              <a:ea typeface="Courier New"/>
              <a:cs typeface="Courier New"/>
              <a:sym typeface="Courier New"/>
            </a:endParaRPr>
          </a:p>
          <a:p>
            <a:pPr marL="0" lvl="0" indent="0" algn="l" rtl="0">
              <a:spcBef>
                <a:spcPts val="0"/>
              </a:spcBef>
              <a:spcAft>
                <a:spcPts val="0"/>
              </a:spcAft>
              <a:buNone/>
            </a:pPr>
            <a:endParaRPr sz="1500">
              <a:latin typeface="Courier New"/>
              <a:ea typeface="Courier New"/>
              <a:cs typeface="Courier New"/>
              <a:sym typeface="Courier New"/>
            </a:endParaRPr>
          </a:p>
          <a:p>
            <a:pPr marL="0" lvl="0" indent="0" algn="l" rtl="0">
              <a:spcBef>
                <a:spcPts val="0"/>
              </a:spcBef>
              <a:spcAft>
                <a:spcPts val="0"/>
              </a:spcAft>
              <a:buNone/>
            </a:pPr>
            <a:r>
              <a:rPr lang="en" sz="1500">
                <a:latin typeface="Courier New"/>
                <a:ea typeface="Courier New"/>
                <a:cs typeface="Courier New"/>
                <a:sym typeface="Courier New"/>
              </a:rPr>
              <a:t>The size of the allocated object at   %call = call i8* @malloc(i32 %sz) #3 is [40,4001) </a:t>
            </a:r>
            <a:endParaRPr sz="1500">
              <a:latin typeface="Courier New"/>
              <a:ea typeface="Courier New"/>
              <a:cs typeface="Courier New"/>
              <a:sym typeface="Courier New"/>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602" name="Google Shape;602;p57"/>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Crab is a versatile library to build static analysis based on the theory of AbsInt </a:t>
            </a:r>
            <a:endParaRPr/>
          </a:p>
          <a:p>
            <a:pPr marL="457200" lvl="0" indent="-342900" algn="l" rtl="0">
              <a:spcBef>
                <a:spcPts val="0"/>
              </a:spcBef>
              <a:spcAft>
                <a:spcPts val="0"/>
              </a:spcAft>
              <a:buSzPts val="1800"/>
              <a:buChar char="●"/>
            </a:pPr>
            <a:r>
              <a:rPr lang="en"/>
              <a:t>Clam is a LLVM front-end for Crab</a:t>
            </a:r>
            <a:endParaRPr/>
          </a:p>
          <a:p>
            <a:pPr marL="914400" lvl="1" indent="-317500" algn="l" rtl="0">
              <a:spcBef>
                <a:spcPts val="0"/>
              </a:spcBef>
              <a:spcAft>
                <a:spcPts val="0"/>
              </a:spcAft>
              <a:buSzPts val="1400"/>
              <a:buChar char="○"/>
            </a:pPr>
            <a:r>
              <a:rPr lang="en"/>
              <a:t>Invariants can be used to transform LLVM bitcode or </a:t>
            </a:r>
            <a:r>
              <a:rPr lang="en" u="sng"/>
              <a:t>communicate with other tools</a:t>
            </a:r>
            <a:endParaRPr u="sng"/>
          </a:p>
          <a:p>
            <a:pPr marL="457200" lvl="0" indent="-342900" algn="l" rtl="0">
              <a:spcBef>
                <a:spcPts val="0"/>
              </a:spcBef>
              <a:spcAft>
                <a:spcPts val="0"/>
              </a:spcAft>
              <a:buSzPts val="1800"/>
              <a:buChar char="●"/>
            </a:pPr>
            <a:r>
              <a:rPr lang="en"/>
              <a:t>Current efforts focusing on:</a:t>
            </a:r>
            <a:endParaRPr/>
          </a:p>
          <a:p>
            <a:pPr marL="914400" lvl="1" indent="-317500" algn="l" rtl="0">
              <a:spcBef>
                <a:spcPts val="0"/>
              </a:spcBef>
              <a:spcAft>
                <a:spcPts val="0"/>
              </a:spcAft>
              <a:buSzPts val="1400"/>
              <a:buChar char="○"/>
            </a:pPr>
            <a:r>
              <a:rPr lang="en"/>
              <a:t>Implementing more abstract domains, specially, for memory</a:t>
            </a:r>
            <a:endParaRPr/>
          </a:p>
          <a:p>
            <a:pPr marL="914400" lvl="1" indent="-317500" algn="l" rtl="0">
              <a:spcBef>
                <a:spcPts val="0"/>
              </a:spcBef>
              <a:spcAft>
                <a:spcPts val="0"/>
              </a:spcAft>
              <a:buSzPts val="1400"/>
              <a:buChar char="○"/>
            </a:pPr>
            <a:r>
              <a:rPr lang="en"/>
              <a:t>Building more static analyses on the top of Crab </a:t>
            </a:r>
            <a:endParaRPr/>
          </a:p>
          <a:p>
            <a:pPr marL="457200" lvl="0" indent="-342900" algn="l" rtl="0">
              <a:spcBef>
                <a:spcPts val="0"/>
              </a:spcBef>
              <a:spcAft>
                <a:spcPts val="0"/>
              </a:spcAft>
              <a:buSzPts val="1800"/>
              <a:buChar char="●"/>
            </a:pPr>
            <a:r>
              <a:rPr lang="en"/>
              <a:t>Using Crab beyond safety verification</a:t>
            </a:r>
            <a:endParaRPr/>
          </a:p>
          <a:p>
            <a:pPr marL="914400" lvl="1" indent="-317500" algn="l" rtl="0">
              <a:spcBef>
                <a:spcPts val="0"/>
              </a:spcBef>
              <a:spcAft>
                <a:spcPts val="0"/>
              </a:spcAft>
              <a:buSzPts val="1400"/>
              <a:buChar char="○"/>
            </a:pPr>
            <a:r>
              <a:rPr lang="en"/>
              <a:t>Prevail: termination</a:t>
            </a:r>
            <a:endParaRPr/>
          </a:p>
          <a:p>
            <a:pPr marL="914400" lvl="1" indent="-317500" algn="l" rtl="0">
              <a:spcBef>
                <a:spcPts val="0"/>
              </a:spcBef>
              <a:spcAft>
                <a:spcPts val="0"/>
              </a:spcAft>
              <a:buSzPts val="1400"/>
              <a:buChar char="○"/>
            </a:pPr>
            <a:r>
              <a:rPr lang="en"/>
              <a:t>OCCAMv2: program debloating</a:t>
            </a:r>
            <a:endParaRPr/>
          </a:p>
        </p:txBody>
      </p:sp>
      <p:sp>
        <p:nvSpPr>
          <p:cNvPr id="603" name="Google Shape;603;p57"/>
          <p:cNvSpPr txBox="1"/>
          <p:nvPr/>
        </p:nvSpPr>
        <p:spPr>
          <a:xfrm>
            <a:off x="500550" y="3805850"/>
            <a:ext cx="6817800" cy="7803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en" sz="1800">
                <a:solidFill>
                  <a:schemeClr val="accent3"/>
                </a:solidFill>
                <a:latin typeface="Proxima Nova"/>
                <a:ea typeface="Proxima Nova"/>
                <a:cs typeface="Proxima Nova"/>
                <a:sym typeface="Proxima Nova"/>
              </a:rPr>
              <a:t>Always looking for real use cases that can drive the design of new domains, analyses, and front-ends </a:t>
            </a:r>
            <a:endParaRPr>
              <a:latin typeface="Proxima Nova"/>
              <a:ea typeface="Proxima Nova"/>
              <a:cs typeface="Proxima Nova"/>
              <a:sym typeface="Proxima Nova"/>
            </a:endParaRPr>
          </a:p>
        </p:txBody>
      </p:sp>
      <p:sp>
        <p:nvSpPr>
          <p:cNvPr id="604" name="Google Shape;604;p57"/>
          <p:cNvSpPr txBox="1"/>
          <p:nvPr/>
        </p:nvSpPr>
        <p:spPr>
          <a:xfrm>
            <a:off x="4850325" y="2868475"/>
            <a:ext cx="4293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a:solidFill>
                  <a:schemeClr val="hlink"/>
                </a:solidFill>
                <a:latin typeface="Proxima Nova"/>
                <a:ea typeface="Proxima Nova"/>
                <a:cs typeface="Proxima Nova"/>
                <a:sym typeface="Proxima Nova"/>
                <a:hlinkClick r:id="rId3"/>
              </a:rPr>
              <a:t>https://github.com/seahorn/crab</a:t>
            </a:r>
            <a:endParaRPr sz="23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p58"/>
          <p:cNvPicPr preferRelativeResize="0"/>
          <p:nvPr/>
        </p:nvPicPr>
        <p:blipFill>
          <a:blip r:embed="rId3">
            <a:alphaModFix/>
          </a:blip>
          <a:stretch>
            <a:fillRect/>
          </a:stretch>
        </p:blipFill>
        <p:spPr>
          <a:xfrm>
            <a:off x="152400" y="189850"/>
            <a:ext cx="8848727" cy="4801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Bit of History</a:t>
            </a:r>
            <a:endParaRPr/>
          </a:p>
        </p:txBody>
      </p:sp>
      <p:sp>
        <p:nvSpPr>
          <p:cNvPr id="94" name="Google Shape;94;p17"/>
          <p:cNvSpPr txBox="1">
            <a:spLocks noGrp="1"/>
          </p:cNvSpPr>
          <p:nvPr>
            <p:ph type="body" idx="1"/>
          </p:nvPr>
        </p:nvSpPr>
        <p:spPr>
          <a:xfrm>
            <a:off x="311700" y="1152475"/>
            <a:ext cx="8520600" cy="3718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 2013-14, I co-developed </a:t>
            </a:r>
            <a:r>
              <a:rPr lang="en" u="sng">
                <a:solidFill>
                  <a:schemeClr val="hlink"/>
                </a:solidFill>
                <a:hlinkClick r:id="rId3"/>
              </a:rPr>
              <a:t>IKOS</a:t>
            </a:r>
            <a:r>
              <a:rPr lang="en"/>
              <a:t> together with Arnaud Venet (team leader) and Maxime Arnaud at NASA Ames</a:t>
            </a:r>
            <a:endParaRPr/>
          </a:p>
          <a:p>
            <a:pPr marL="457200" lvl="0" indent="-342900" algn="l" rtl="0">
              <a:spcBef>
                <a:spcPts val="0"/>
              </a:spcBef>
              <a:spcAft>
                <a:spcPts val="0"/>
              </a:spcAft>
              <a:buSzPts val="1800"/>
              <a:buChar char="●"/>
            </a:pPr>
            <a:r>
              <a:rPr lang="en"/>
              <a:t>IKOS is a LLVM-based static analyzer focusing on runtime errors in avionics code </a:t>
            </a:r>
            <a:endParaRPr/>
          </a:p>
          <a:p>
            <a:pPr marL="457200" lvl="0" indent="-342900" algn="l" rtl="0">
              <a:spcBef>
                <a:spcPts val="0"/>
              </a:spcBef>
              <a:spcAft>
                <a:spcPts val="0"/>
              </a:spcAft>
              <a:buSzPts val="1800"/>
              <a:buChar char="●"/>
            </a:pPr>
            <a:r>
              <a:rPr lang="en"/>
              <a:t>First version of SeaHorn in 2015 integrated IKOS </a:t>
            </a:r>
            <a:endParaRPr/>
          </a:p>
          <a:p>
            <a:pPr marL="457200" lvl="0" indent="-342900" algn="l" rtl="0">
              <a:spcBef>
                <a:spcPts val="0"/>
              </a:spcBef>
              <a:spcAft>
                <a:spcPts val="0"/>
              </a:spcAft>
              <a:buSzPts val="1800"/>
              <a:buChar char="●"/>
            </a:pPr>
            <a:r>
              <a:rPr lang="en"/>
              <a:t>In 2015-16, we started developing Crab </a:t>
            </a:r>
            <a:endParaRPr/>
          </a:p>
          <a:p>
            <a:pPr marL="914400" lvl="1" indent="-317500" algn="l" rtl="0">
              <a:spcBef>
                <a:spcPts val="0"/>
              </a:spcBef>
              <a:spcAft>
                <a:spcPts val="0"/>
              </a:spcAft>
              <a:buSzPts val="1400"/>
              <a:buChar char="○"/>
            </a:pPr>
            <a:r>
              <a:rPr lang="en"/>
              <a:t>Clean separation between the </a:t>
            </a:r>
            <a:r>
              <a:rPr lang="en" b="1"/>
              <a:t>language-agnostic components</a:t>
            </a:r>
            <a:r>
              <a:rPr lang="en"/>
              <a:t> (AbsInt algorithms and domains) from LLVM specifics </a:t>
            </a:r>
            <a:endParaRPr/>
          </a:p>
          <a:p>
            <a:pPr marL="914400" lvl="1" indent="-317500" algn="l" rtl="0">
              <a:spcBef>
                <a:spcPts val="0"/>
              </a:spcBef>
              <a:spcAft>
                <a:spcPts val="0"/>
              </a:spcAft>
              <a:buSzPts val="1400"/>
              <a:buChar char="○"/>
            </a:pPr>
            <a:r>
              <a:rPr lang="en"/>
              <a:t>Over time, Crab diverged from IKOS by having a different IR, domains and analyses</a:t>
            </a:r>
            <a:endParaRPr/>
          </a:p>
          <a:p>
            <a:pPr marL="45720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Tutorial Outline</a:t>
            </a:r>
            <a:endParaRPr/>
          </a:p>
        </p:txBody>
      </p:sp>
      <p:sp>
        <p:nvSpPr>
          <p:cNvPr id="100" name="Google Shape;100;p18"/>
          <p:cNvSpPr txBox="1">
            <a:spLocks noGrp="1"/>
          </p:cNvSpPr>
          <p:nvPr>
            <p:ph type="body" idx="1"/>
          </p:nvPr>
        </p:nvSpPr>
        <p:spPr>
          <a:xfrm>
            <a:off x="272125" y="1130050"/>
            <a:ext cx="8520600" cy="2458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a:t>Describe design of the library and main components          [15-20min]</a:t>
            </a:r>
            <a:endParaRPr sz="2000"/>
          </a:p>
          <a:p>
            <a:pPr marL="457200" lvl="0" indent="-355600" algn="l" rtl="0">
              <a:spcBef>
                <a:spcPts val="0"/>
              </a:spcBef>
              <a:spcAft>
                <a:spcPts val="0"/>
              </a:spcAft>
              <a:buSzPts val="2000"/>
              <a:buAutoNum type="arabicPeriod"/>
            </a:pPr>
            <a:r>
              <a:rPr lang="en" sz="2000"/>
              <a:t>Demo: how to use Crab to quickly prototyping ideas           [20min]</a:t>
            </a:r>
            <a:endParaRPr sz="2000"/>
          </a:p>
          <a:p>
            <a:pPr marL="457200" lvl="0" indent="-355600" algn="l" rtl="0">
              <a:spcBef>
                <a:spcPts val="0"/>
              </a:spcBef>
              <a:spcAft>
                <a:spcPts val="0"/>
              </a:spcAft>
              <a:buSzPts val="2000"/>
              <a:buAutoNum type="arabicPeriod"/>
            </a:pPr>
            <a:r>
              <a:rPr lang="en" sz="2000"/>
              <a:t>Describe the LLVM front-end for Crab called Clam               [10-15min]</a:t>
            </a:r>
            <a:endParaRPr sz="2000"/>
          </a:p>
          <a:p>
            <a:pPr marL="457200" lvl="0" indent="-355600" algn="l" rtl="0">
              <a:spcBef>
                <a:spcPts val="0"/>
              </a:spcBef>
              <a:spcAft>
                <a:spcPts val="0"/>
              </a:spcAft>
              <a:buSzPts val="2000"/>
              <a:buAutoNum type="arabicPeriod"/>
            </a:pPr>
            <a:r>
              <a:rPr lang="en" sz="2000"/>
              <a:t>Demo: how to use Clam via command-line interface            [15min]</a:t>
            </a:r>
            <a:endParaRPr sz="2000"/>
          </a:p>
          <a:p>
            <a:pPr marL="457200" lvl="0" indent="-355600" algn="l" rtl="0">
              <a:spcBef>
                <a:spcPts val="0"/>
              </a:spcBef>
              <a:spcAft>
                <a:spcPts val="0"/>
              </a:spcAft>
              <a:buSzPts val="2000"/>
              <a:buAutoNum type="arabicPeriod"/>
            </a:pPr>
            <a:r>
              <a:rPr lang="en" sz="2000"/>
              <a:t>Demo: how to use Clam programmatic API to build a new  static [10min] static analysis that infers upper-bounds for dynamic memory allocation</a:t>
            </a:r>
            <a:endParaRPr sz="2000"/>
          </a:p>
        </p:txBody>
      </p:sp>
      <p:sp>
        <p:nvSpPr>
          <p:cNvPr id="101" name="Google Shape;101;p18"/>
          <p:cNvSpPr txBox="1"/>
          <p:nvPr/>
        </p:nvSpPr>
        <p:spPr>
          <a:xfrm>
            <a:off x="788950" y="3725950"/>
            <a:ext cx="7666200" cy="800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3"/>
                </a:solidFill>
                <a:latin typeface="Proxima Nova"/>
                <a:ea typeface="Proxima Nova"/>
                <a:cs typeface="Proxima Nova"/>
                <a:sym typeface="Proxima Nova"/>
              </a:rPr>
              <a:t>You can run all examples from this tutorial using docker: </a:t>
            </a:r>
            <a:br>
              <a:rPr lang="en" sz="2000">
                <a:solidFill>
                  <a:schemeClr val="accent3"/>
                </a:solidFill>
                <a:latin typeface="Proxima Nova"/>
                <a:ea typeface="Proxima Nova"/>
                <a:cs typeface="Proxima Nova"/>
                <a:sym typeface="Proxima Nova"/>
              </a:rPr>
            </a:br>
            <a:r>
              <a:rPr lang="en" sz="2000">
                <a:solidFill>
                  <a:schemeClr val="accent3"/>
                </a:solidFill>
                <a:latin typeface="Proxima Nova"/>
                <a:ea typeface="Proxima Nova"/>
                <a:cs typeface="Proxima Nova"/>
                <a:sym typeface="Proxima Nova"/>
              </a:rPr>
              <a:t>	</a:t>
            </a:r>
            <a:r>
              <a:rPr lang="en" sz="2000">
                <a:solidFill>
                  <a:schemeClr val="accent3"/>
                </a:solidFill>
                <a:latin typeface="Courier New"/>
                <a:ea typeface="Courier New"/>
                <a:cs typeface="Courier New"/>
                <a:sym typeface="Courier New"/>
              </a:rPr>
              <a:t>docker pull seahorn/crab_dagstuhl_23</a:t>
            </a:r>
            <a:endParaRPr sz="2000">
              <a:solidFill>
                <a:schemeClr val="accent3"/>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p:nvPr/>
        </p:nvSpPr>
        <p:spPr>
          <a:xfrm>
            <a:off x="4573225" y="1215950"/>
            <a:ext cx="3198000" cy="3623700"/>
          </a:xfrm>
          <a:prstGeom prst="rect">
            <a:avLst/>
          </a:prstGeom>
          <a:solidFill>
            <a:srgbClr val="EFEFEF"/>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Classical Modular Design of an Abstract Interpreter</a:t>
            </a:r>
            <a:endParaRPr/>
          </a:p>
        </p:txBody>
      </p:sp>
      <p:sp>
        <p:nvSpPr>
          <p:cNvPr id="108" name="Google Shape;108;p19"/>
          <p:cNvSpPr/>
          <p:nvPr/>
        </p:nvSpPr>
        <p:spPr>
          <a:xfrm>
            <a:off x="4613750" y="1267425"/>
            <a:ext cx="3125100" cy="474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p:nvPr/>
        </p:nvSpPr>
        <p:spPr>
          <a:xfrm>
            <a:off x="5047250" y="1260050"/>
            <a:ext cx="231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Interprocedural Analyses</a:t>
            </a:r>
            <a:endParaRPr>
              <a:latin typeface="Proxima Nova"/>
              <a:ea typeface="Proxima Nova"/>
              <a:cs typeface="Proxima Nova"/>
              <a:sym typeface="Proxima Nova"/>
            </a:endParaRPr>
          </a:p>
        </p:txBody>
      </p:sp>
      <p:sp>
        <p:nvSpPr>
          <p:cNvPr id="110" name="Google Shape;110;p19"/>
          <p:cNvSpPr/>
          <p:nvPr/>
        </p:nvSpPr>
        <p:spPr>
          <a:xfrm>
            <a:off x="4606875" y="1853900"/>
            <a:ext cx="3125100" cy="507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p:nvPr/>
        </p:nvSpPr>
        <p:spPr>
          <a:xfrm>
            <a:off x="4742450" y="1793450"/>
            <a:ext cx="2959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roxima Nova"/>
                <a:ea typeface="Proxima Nova"/>
                <a:cs typeface="Proxima Nova"/>
                <a:sym typeface="Proxima Nova"/>
              </a:rPr>
              <a:t>Intraprocedural </a:t>
            </a:r>
            <a:endParaRPr>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Forward/Backward Analyses</a:t>
            </a:r>
            <a:endParaRPr>
              <a:latin typeface="Proxima Nova"/>
              <a:ea typeface="Proxima Nova"/>
              <a:cs typeface="Proxima Nova"/>
              <a:sym typeface="Proxima Nova"/>
            </a:endParaRPr>
          </a:p>
        </p:txBody>
      </p:sp>
      <p:sp>
        <p:nvSpPr>
          <p:cNvPr id="112" name="Google Shape;112;p19"/>
          <p:cNvSpPr txBox="1"/>
          <p:nvPr/>
        </p:nvSpPr>
        <p:spPr>
          <a:xfrm>
            <a:off x="1710850" y="1336250"/>
            <a:ext cx="34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113" name="Google Shape;113;p19"/>
          <p:cNvSpPr/>
          <p:nvPr/>
        </p:nvSpPr>
        <p:spPr>
          <a:xfrm>
            <a:off x="4613750" y="2486625"/>
            <a:ext cx="3125100" cy="474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5428250" y="2479250"/>
            <a:ext cx="161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Fixpoint Solvers</a:t>
            </a:r>
            <a:endParaRPr>
              <a:latin typeface="Proxima Nova"/>
              <a:ea typeface="Proxima Nova"/>
              <a:cs typeface="Proxima Nova"/>
              <a:sym typeface="Proxima Nova"/>
            </a:endParaRPr>
          </a:p>
        </p:txBody>
      </p:sp>
      <p:sp>
        <p:nvSpPr>
          <p:cNvPr id="115" name="Google Shape;115;p19"/>
          <p:cNvSpPr/>
          <p:nvPr/>
        </p:nvSpPr>
        <p:spPr>
          <a:xfrm>
            <a:off x="4613750" y="3096225"/>
            <a:ext cx="3125100" cy="474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p:nvPr/>
        </p:nvSpPr>
        <p:spPr>
          <a:xfrm>
            <a:off x="5543150" y="3088850"/>
            <a:ext cx="115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Partitioning</a:t>
            </a:r>
            <a:endParaRPr>
              <a:latin typeface="Proxima Nova"/>
              <a:ea typeface="Proxima Nova"/>
              <a:cs typeface="Proxima Nova"/>
              <a:sym typeface="Proxima Nova"/>
            </a:endParaRPr>
          </a:p>
        </p:txBody>
      </p:sp>
      <p:sp>
        <p:nvSpPr>
          <p:cNvPr id="117" name="Google Shape;117;p19"/>
          <p:cNvSpPr/>
          <p:nvPr/>
        </p:nvSpPr>
        <p:spPr>
          <a:xfrm>
            <a:off x="4613750" y="3705825"/>
            <a:ext cx="3125100" cy="474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txBox="1"/>
          <p:nvPr/>
        </p:nvSpPr>
        <p:spPr>
          <a:xfrm>
            <a:off x="4857350" y="3698450"/>
            <a:ext cx="303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Forward/Backward Transformers</a:t>
            </a:r>
            <a:endParaRPr>
              <a:latin typeface="Proxima Nova"/>
              <a:ea typeface="Proxima Nova"/>
              <a:cs typeface="Proxima Nova"/>
              <a:sym typeface="Proxima Nova"/>
            </a:endParaRPr>
          </a:p>
        </p:txBody>
      </p:sp>
      <p:sp>
        <p:nvSpPr>
          <p:cNvPr id="119" name="Google Shape;119;p19"/>
          <p:cNvSpPr txBox="1"/>
          <p:nvPr/>
        </p:nvSpPr>
        <p:spPr>
          <a:xfrm>
            <a:off x="2913650" y="3165050"/>
            <a:ext cx="1330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Proxima Nova"/>
                <a:ea typeface="Proxima Nova"/>
                <a:cs typeface="Proxima Nova"/>
                <a:sym typeface="Proxima Nova"/>
              </a:rPr>
              <a:t>Invariants</a:t>
            </a:r>
            <a:endParaRPr sz="1200">
              <a:latin typeface="Proxima Nova"/>
              <a:ea typeface="Proxima Nova"/>
              <a:cs typeface="Proxima Nova"/>
              <a:sym typeface="Proxima Nova"/>
            </a:endParaRPr>
          </a:p>
          <a:p>
            <a:pPr marL="0" lvl="0" indent="0" algn="ctr" rtl="0">
              <a:spcBef>
                <a:spcPts val="0"/>
              </a:spcBef>
              <a:spcAft>
                <a:spcPts val="0"/>
              </a:spcAft>
              <a:buNone/>
            </a:pPr>
            <a:r>
              <a:rPr lang="en" sz="1200">
                <a:latin typeface="Proxima Nova"/>
                <a:ea typeface="Proxima Nova"/>
                <a:cs typeface="Proxima Nova"/>
                <a:sym typeface="Proxima Nova"/>
              </a:rPr>
              <a:t>Summaries</a:t>
            </a:r>
            <a:endParaRPr sz="1200">
              <a:latin typeface="Proxima Nova"/>
              <a:ea typeface="Proxima Nova"/>
              <a:cs typeface="Proxima Nova"/>
              <a:sym typeface="Proxima Nova"/>
            </a:endParaRPr>
          </a:p>
          <a:p>
            <a:pPr marL="0" lvl="0" indent="0" algn="ctr" rtl="0">
              <a:spcBef>
                <a:spcPts val="0"/>
              </a:spcBef>
              <a:spcAft>
                <a:spcPts val="0"/>
              </a:spcAft>
              <a:buNone/>
            </a:pPr>
            <a:r>
              <a:rPr lang="en" sz="1200">
                <a:latin typeface="Proxima Nova"/>
                <a:ea typeface="Proxima Nova"/>
                <a:cs typeface="Proxima Nova"/>
                <a:sym typeface="Proxima Nova"/>
              </a:rPr>
              <a:t>Preconditions</a:t>
            </a:r>
            <a:endParaRPr sz="1200">
              <a:latin typeface="Proxima Nova"/>
              <a:ea typeface="Proxima Nova"/>
              <a:cs typeface="Proxima Nova"/>
              <a:sym typeface="Proxima Nova"/>
            </a:endParaRPr>
          </a:p>
        </p:txBody>
      </p:sp>
      <p:pic>
        <p:nvPicPr>
          <p:cNvPr id="120" name="Google Shape;120;p19"/>
          <p:cNvPicPr preferRelativeResize="0"/>
          <p:nvPr/>
        </p:nvPicPr>
        <p:blipFill>
          <a:blip r:embed="rId3">
            <a:alphaModFix/>
          </a:blip>
          <a:stretch>
            <a:fillRect/>
          </a:stretch>
        </p:blipFill>
        <p:spPr>
          <a:xfrm>
            <a:off x="2998650" y="2115350"/>
            <a:ext cx="1092700" cy="1162150"/>
          </a:xfrm>
          <a:prstGeom prst="rect">
            <a:avLst/>
          </a:prstGeom>
          <a:noFill/>
          <a:ln>
            <a:noFill/>
          </a:ln>
        </p:spPr>
      </p:pic>
      <p:sp>
        <p:nvSpPr>
          <p:cNvPr id="121" name="Google Shape;121;p19"/>
          <p:cNvSpPr/>
          <p:nvPr/>
        </p:nvSpPr>
        <p:spPr>
          <a:xfrm>
            <a:off x="4613750" y="4315425"/>
            <a:ext cx="3125100" cy="474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txBox="1"/>
          <p:nvPr/>
        </p:nvSpPr>
        <p:spPr>
          <a:xfrm>
            <a:off x="5238350" y="4308050"/>
            <a:ext cx="172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Abstract Domains</a:t>
            </a:r>
            <a:endParaRPr>
              <a:latin typeface="Proxima Nova"/>
              <a:ea typeface="Proxima Nova"/>
              <a:cs typeface="Proxima Nova"/>
              <a:sym typeface="Proxima Nova"/>
            </a:endParaRPr>
          </a:p>
        </p:txBody>
      </p:sp>
      <p:cxnSp>
        <p:nvCxnSpPr>
          <p:cNvPr id="123" name="Google Shape;123;p19"/>
          <p:cNvCxnSpPr/>
          <p:nvPr/>
        </p:nvCxnSpPr>
        <p:spPr>
          <a:xfrm rot="10800000" flipH="1">
            <a:off x="2897925" y="1544150"/>
            <a:ext cx="1675800" cy="600"/>
          </a:xfrm>
          <a:prstGeom prst="straightConnector1">
            <a:avLst/>
          </a:prstGeom>
          <a:noFill/>
          <a:ln w="19050" cap="flat" cmpd="sng">
            <a:solidFill>
              <a:srgbClr val="6AA84F"/>
            </a:solidFill>
            <a:prstDash val="solid"/>
            <a:round/>
            <a:headEnd type="none" w="med" len="med"/>
            <a:tailEnd type="triangle" w="med" len="med"/>
          </a:ln>
        </p:spPr>
      </p:cxnSp>
      <p:cxnSp>
        <p:nvCxnSpPr>
          <p:cNvPr id="124" name="Google Shape;124;p19"/>
          <p:cNvCxnSpPr/>
          <p:nvPr/>
        </p:nvCxnSpPr>
        <p:spPr>
          <a:xfrm flipH="1">
            <a:off x="3564400" y="1673613"/>
            <a:ext cx="1009200" cy="618600"/>
          </a:xfrm>
          <a:prstGeom prst="bentConnector3">
            <a:avLst>
              <a:gd name="adj1" fmla="val 99401"/>
            </a:avLst>
          </a:prstGeom>
          <a:noFill/>
          <a:ln w="19050" cap="flat" cmpd="sng">
            <a:solidFill>
              <a:srgbClr val="000000"/>
            </a:solidFill>
            <a:prstDash val="solid"/>
            <a:round/>
            <a:headEnd type="stealth" w="med" len="med"/>
            <a:tailEnd type="stealth" w="med" len="med"/>
          </a:ln>
        </p:spPr>
      </p:cxnSp>
      <p:grpSp>
        <p:nvGrpSpPr>
          <p:cNvPr id="125" name="Google Shape;125;p19"/>
          <p:cNvGrpSpPr/>
          <p:nvPr/>
        </p:nvGrpSpPr>
        <p:grpSpPr>
          <a:xfrm>
            <a:off x="871425" y="1259200"/>
            <a:ext cx="731100" cy="646200"/>
            <a:chOff x="109425" y="2707000"/>
            <a:chExt cx="731100" cy="646200"/>
          </a:xfrm>
        </p:grpSpPr>
        <p:sp>
          <p:nvSpPr>
            <p:cNvPr id="126" name="Google Shape;126;p19"/>
            <p:cNvSpPr/>
            <p:nvPr/>
          </p:nvSpPr>
          <p:spPr>
            <a:xfrm>
              <a:off x="109425" y="2707000"/>
              <a:ext cx="731100" cy="646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410175" y="27509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410175" y="29033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257775" y="30557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562575" y="30557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410175" y="32081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638775" y="32081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19"/>
            <p:cNvCxnSpPr>
              <a:stCxn id="127" idx="2"/>
              <a:endCxn id="128" idx="0"/>
            </p:cNvCxnSpPr>
            <p:nvPr/>
          </p:nvCxnSpPr>
          <p:spPr>
            <a:xfrm>
              <a:off x="474075" y="2836100"/>
              <a:ext cx="0" cy="67200"/>
            </a:xfrm>
            <a:prstGeom prst="straightConnector1">
              <a:avLst/>
            </a:prstGeom>
            <a:noFill/>
            <a:ln w="9525" cap="flat" cmpd="sng">
              <a:solidFill>
                <a:schemeClr val="dk1"/>
              </a:solidFill>
              <a:prstDash val="solid"/>
              <a:round/>
              <a:headEnd type="none" w="med" len="med"/>
              <a:tailEnd type="none" w="med" len="med"/>
            </a:ln>
          </p:spPr>
        </p:cxnSp>
        <p:cxnSp>
          <p:nvCxnSpPr>
            <p:cNvPr id="134" name="Google Shape;134;p19"/>
            <p:cNvCxnSpPr>
              <a:stCxn id="128" idx="3"/>
            </p:cNvCxnSpPr>
            <p:nvPr/>
          </p:nvCxnSpPr>
          <p:spPr>
            <a:xfrm>
              <a:off x="537975" y="2945900"/>
              <a:ext cx="88500" cy="109800"/>
            </a:xfrm>
            <a:prstGeom prst="straightConnector1">
              <a:avLst/>
            </a:prstGeom>
            <a:noFill/>
            <a:ln w="9525" cap="flat" cmpd="sng">
              <a:solidFill>
                <a:schemeClr val="dk1"/>
              </a:solidFill>
              <a:prstDash val="solid"/>
              <a:round/>
              <a:headEnd type="none" w="med" len="med"/>
              <a:tailEnd type="none" w="med" len="med"/>
            </a:ln>
          </p:spPr>
        </p:cxnSp>
        <p:cxnSp>
          <p:nvCxnSpPr>
            <p:cNvPr id="135" name="Google Shape;135;p19"/>
            <p:cNvCxnSpPr>
              <a:stCxn id="129" idx="0"/>
              <a:endCxn id="128" idx="1"/>
            </p:cNvCxnSpPr>
            <p:nvPr/>
          </p:nvCxnSpPr>
          <p:spPr>
            <a:xfrm rot="10800000" flipH="1">
              <a:off x="321675" y="2945900"/>
              <a:ext cx="88500" cy="109800"/>
            </a:xfrm>
            <a:prstGeom prst="straightConnector1">
              <a:avLst/>
            </a:prstGeom>
            <a:noFill/>
            <a:ln w="9525" cap="flat" cmpd="sng">
              <a:solidFill>
                <a:schemeClr val="dk1"/>
              </a:solidFill>
              <a:prstDash val="solid"/>
              <a:round/>
              <a:headEnd type="none" w="med" len="med"/>
              <a:tailEnd type="none" w="med" len="med"/>
            </a:ln>
          </p:spPr>
        </p:cxnSp>
        <p:cxnSp>
          <p:nvCxnSpPr>
            <p:cNvPr id="136" name="Google Shape;136;p19"/>
            <p:cNvCxnSpPr>
              <a:endCxn id="129" idx="2"/>
            </p:cNvCxnSpPr>
            <p:nvPr/>
          </p:nvCxnSpPr>
          <p:spPr>
            <a:xfrm rot="10800000">
              <a:off x="321675" y="3140900"/>
              <a:ext cx="152400" cy="67200"/>
            </a:xfrm>
            <a:prstGeom prst="straightConnector1">
              <a:avLst/>
            </a:prstGeom>
            <a:noFill/>
            <a:ln w="9525" cap="flat" cmpd="sng">
              <a:solidFill>
                <a:schemeClr val="dk1"/>
              </a:solidFill>
              <a:prstDash val="solid"/>
              <a:round/>
              <a:headEnd type="none" w="med" len="med"/>
              <a:tailEnd type="none" w="med" len="med"/>
            </a:ln>
          </p:spPr>
        </p:cxnSp>
        <p:cxnSp>
          <p:nvCxnSpPr>
            <p:cNvPr id="137" name="Google Shape;137;p19"/>
            <p:cNvCxnSpPr>
              <a:stCxn id="130" idx="2"/>
              <a:endCxn id="131" idx="0"/>
            </p:cNvCxnSpPr>
            <p:nvPr/>
          </p:nvCxnSpPr>
          <p:spPr>
            <a:xfrm flipH="1">
              <a:off x="474075" y="3140900"/>
              <a:ext cx="152400" cy="6720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9"/>
            <p:cNvCxnSpPr>
              <a:stCxn id="132" idx="1"/>
              <a:endCxn id="131" idx="3"/>
            </p:cNvCxnSpPr>
            <p:nvPr/>
          </p:nvCxnSpPr>
          <p:spPr>
            <a:xfrm rot="10800000">
              <a:off x="537975" y="3250700"/>
              <a:ext cx="100800" cy="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19"/>
            <p:cNvCxnSpPr>
              <a:endCxn id="128" idx="1"/>
            </p:cNvCxnSpPr>
            <p:nvPr/>
          </p:nvCxnSpPr>
          <p:spPr>
            <a:xfrm rot="5400000" flipH="1">
              <a:off x="264525" y="3091550"/>
              <a:ext cx="358200" cy="66900"/>
            </a:xfrm>
            <a:prstGeom prst="bentConnector4">
              <a:avLst>
                <a:gd name="adj1" fmla="val 1682"/>
                <a:gd name="adj2" fmla="val 455942"/>
              </a:avLst>
            </a:prstGeom>
            <a:noFill/>
            <a:ln w="9525" cap="flat" cmpd="sng">
              <a:solidFill>
                <a:schemeClr val="dk1"/>
              </a:solidFill>
              <a:prstDash val="solid"/>
              <a:round/>
              <a:headEnd type="none" w="med" len="med"/>
              <a:tailEnd type="none" w="med" len="med"/>
            </a:ln>
          </p:spPr>
        </p:cxnSp>
      </p:grpSp>
      <p:grpSp>
        <p:nvGrpSpPr>
          <p:cNvPr id="140" name="Google Shape;140;p19"/>
          <p:cNvGrpSpPr/>
          <p:nvPr/>
        </p:nvGrpSpPr>
        <p:grpSpPr>
          <a:xfrm>
            <a:off x="2166825" y="1259200"/>
            <a:ext cx="731100" cy="646200"/>
            <a:chOff x="109425" y="2707000"/>
            <a:chExt cx="731100" cy="646200"/>
          </a:xfrm>
        </p:grpSpPr>
        <p:sp>
          <p:nvSpPr>
            <p:cNvPr id="141" name="Google Shape;141;p19"/>
            <p:cNvSpPr/>
            <p:nvPr/>
          </p:nvSpPr>
          <p:spPr>
            <a:xfrm>
              <a:off x="109425" y="2707000"/>
              <a:ext cx="731100" cy="646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410175" y="27509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410175" y="29033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257775" y="30557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562575" y="30557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410175" y="32081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638775" y="3208100"/>
              <a:ext cx="127800" cy="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 name="Google Shape;148;p19"/>
            <p:cNvCxnSpPr>
              <a:stCxn id="142" idx="2"/>
              <a:endCxn id="143" idx="0"/>
            </p:cNvCxnSpPr>
            <p:nvPr/>
          </p:nvCxnSpPr>
          <p:spPr>
            <a:xfrm>
              <a:off x="474075" y="2836100"/>
              <a:ext cx="0" cy="67200"/>
            </a:xfrm>
            <a:prstGeom prst="straightConnector1">
              <a:avLst/>
            </a:prstGeom>
            <a:noFill/>
            <a:ln w="9525" cap="flat" cmpd="sng">
              <a:solidFill>
                <a:schemeClr val="dk1"/>
              </a:solidFill>
              <a:prstDash val="solid"/>
              <a:round/>
              <a:headEnd type="none" w="med" len="med"/>
              <a:tailEnd type="none" w="med" len="med"/>
            </a:ln>
          </p:spPr>
        </p:cxnSp>
        <p:cxnSp>
          <p:nvCxnSpPr>
            <p:cNvPr id="149" name="Google Shape;149;p19"/>
            <p:cNvCxnSpPr>
              <a:stCxn id="143" idx="3"/>
            </p:cNvCxnSpPr>
            <p:nvPr/>
          </p:nvCxnSpPr>
          <p:spPr>
            <a:xfrm>
              <a:off x="537975" y="2945900"/>
              <a:ext cx="88500" cy="109800"/>
            </a:xfrm>
            <a:prstGeom prst="straightConnector1">
              <a:avLst/>
            </a:prstGeom>
            <a:noFill/>
            <a:ln w="9525" cap="flat" cmpd="sng">
              <a:solidFill>
                <a:schemeClr val="dk1"/>
              </a:solidFill>
              <a:prstDash val="solid"/>
              <a:round/>
              <a:headEnd type="none" w="med" len="med"/>
              <a:tailEnd type="none" w="med" len="med"/>
            </a:ln>
          </p:spPr>
        </p:cxnSp>
        <p:cxnSp>
          <p:nvCxnSpPr>
            <p:cNvPr id="150" name="Google Shape;150;p19"/>
            <p:cNvCxnSpPr>
              <a:stCxn id="144" idx="0"/>
              <a:endCxn id="143" idx="1"/>
            </p:cNvCxnSpPr>
            <p:nvPr/>
          </p:nvCxnSpPr>
          <p:spPr>
            <a:xfrm rot="10800000" flipH="1">
              <a:off x="321675" y="2945900"/>
              <a:ext cx="88500" cy="109800"/>
            </a:xfrm>
            <a:prstGeom prst="straightConnector1">
              <a:avLst/>
            </a:prstGeom>
            <a:noFill/>
            <a:ln w="9525" cap="flat" cmpd="sng">
              <a:solidFill>
                <a:schemeClr val="dk1"/>
              </a:solidFill>
              <a:prstDash val="solid"/>
              <a:round/>
              <a:headEnd type="none" w="med" len="med"/>
              <a:tailEnd type="none" w="med" len="med"/>
            </a:ln>
          </p:spPr>
        </p:cxnSp>
        <p:cxnSp>
          <p:nvCxnSpPr>
            <p:cNvPr id="151" name="Google Shape;151;p19"/>
            <p:cNvCxnSpPr>
              <a:endCxn id="144" idx="2"/>
            </p:cNvCxnSpPr>
            <p:nvPr/>
          </p:nvCxnSpPr>
          <p:spPr>
            <a:xfrm rot="10800000">
              <a:off x="321675" y="3140900"/>
              <a:ext cx="152400" cy="67200"/>
            </a:xfrm>
            <a:prstGeom prst="straightConnector1">
              <a:avLst/>
            </a:prstGeom>
            <a:noFill/>
            <a:ln w="9525" cap="flat" cmpd="sng">
              <a:solidFill>
                <a:schemeClr val="dk1"/>
              </a:solidFill>
              <a:prstDash val="solid"/>
              <a:round/>
              <a:headEnd type="none" w="med" len="med"/>
              <a:tailEnd type="none" w="med" len="med"/>
            </a:ln>
          </p:spPr>
        </p:cxnSp>
        <p:cxnSp>
          <p:nvCxnSpPr>
            <p:cNvPr id="152" name="Google Shape;152;p19"/>
            <p:cNvCxnSpPr>
              <a:stCxn id="145" idx="2"/>
              <a:endCxn id="146" idx="0"/>
            </p:cNvCxnSpPr>
            <p:nvPr/>
          </p:nvCxnSpPr>
          <p:spPr>
            <a:xfrm flipH="1">
              <a:off x="474075" y="3140900"/>
              <a:ext cx="152400" cy="67200"/>
            </a:xfrm>
            <a:prstGeom prst="straightConnector1">
              <a:avLst/>
            </a:prstGeom>
            <a:noFill/>
            <a:ln w="9525" cap="flat" cmpd="sng">
              <a:solidFill>
                <a:schemeClr val="dk1"/>
              </a:solidFill>
              <a:prstDash val="solid"/>
              <a:round/>
              <a:headEnd type="none" w="med" len="med"/>
              <a:tailEnd type="none" w="med" len="med"/>
            </a:ln>
          </p:spPr>
        </p:cxnSp>
        <p:cxnSp>
          <p:nvCxnSpPr>
            <p:cNvPr id="153" name="Google Shape;153;p19"/>
            <p:cNvCxnSpPr>
              <a:stCxn id="147" idx="1"/>
              <a:endCxn id="146" idx="3"/>
            </p:cNvCxnSpPr>
            <p:nvPr/>
          </p:nvCxnSpPr>
          <p:spPr>
            <a:xfrm rot="10800000">
              <a:off x="537975" y="3250700"/>
              <a:ext cx="100800" cy="0"/>
            </a:xfrm>
            <a:prstGeom prst="straightConnector1">
              <a:avLst/>
            </a:prstGeom>
            <a:noFill/>
            <a:ln w="9525" cap="flat" cmpd="sng">
              <a:solidFill>
                <a:schemeClr val="dk1"/>
              </a:solidFill>
              <a:prstDash val="solid"/>
              <a:round/>
              <a:headEnd type="none" w="med" len="med"/>
              <a:tailEnd type="none" w="med" len="med"/>
            </a:ln>
          </p:spPr>
        </p:cxnSp>
        <p:cxnSp>
          <p:nvCxnSpPr>
            <p:cNvPr id="154" name="Google Shape;154;p19"/>
            <p:cNvCxnSpPr>
              <a:endCxn id="143" idx="1"/>
            </p:cNvCxnSpPr>
            <p:nvPr/>
          </p:nvCxnSpPr>
          <p:spPr>
            <a:xfrm rot="5400000" flipH="1">
              <a:off x="264525" y="3091550"/>
              <a:ext cx="358200" cy="66900"/>
            </a:xfrm>
            <a:prstGeom prst="bentConnector4">
              <a:avLst>
                <a:gd name="adj1" fmla="val 44054"/>
                <a:gd name="adj2" fmla="val 455942"/>
              </a:avLst>
            </a:prstGeom>
            <a:noFill/>
            <a:ln w="9525" cap="flat" cmpd="sng">
              <a:solidFill>
                <a:schemeClr val="dk1"/>
              </a:solidFill>
              <a:prstDash val="solid"/>
              <a:round/>
              <a:headEnd type="none" w="med" len="med"/>
              <a:tailEnd type="none" w="med" len="med"/>
            </a:ln>
          </p:spPr>
        </p:cxnSp>
      </p:grpSp>
      <p:cxnSp>
        <p:nvCxnSpPr>
          <p:cNvPr id="155" name="Google Shape;155;p19"/>
          <p:cNvCxnSpPr/>
          <p:nvPr/>
        </p:nvCxnSpPr>
        <p:spPr>
          <a:xfrm flipH="1">
            <a:off x="3860875" y="2139675"/>
            <a:ext cx="694500" cy="356400"/>
          </a:xfrm>
          <a:prstGeom prst="bentConnector3">
            <a:avLst>
              <a:gd name="adj1" fmla="val 50000"/>
            </a:avLst>
          </a:prstGeom>
          <a:noFill/>
          <a:ln w="19050" cap="flat" cmpd="sng">
            <a:solidFill>
              <a:srgbClr val="000000"/>
            </a:solidFill>
            <a:prstDash val="solid"/>
            <a:round/>
            <a:headEnd type="stealth" w="med" len="med"/>
            <a:tailEnd type="stealth" w="med" len="med"/>
          </a:ln>
        </p:spPr>
      </p:cxnSp>
      <p:sp>
        <p:nvSpPr>
          <p:cNvPr id="156" name="Google Shape;156;p19"/>
          <p:cNvSpPr/>
          <p:nvPr/>
        </p:nvSpPr>
        <p:spPr>
          <a:xfrm>
            <a:off x="1190500" y="2388300"/>
            <a:ext cx="1539600" cy="8448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9"/>
          <p:cNvSpPr txBox="1"/>
          <p:nvPr/>
        </p:nvSpPr>
        <p:spPr>
          <a:xfrm>
            <a:off x="1457350" y="2479250"/>
            <a:ext cx="11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Assertion</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 Checker</a:t>
            </a:r>
            <a:endParaRPr>
              <a:latin typeface="Proxima Nova"/>
              <a:ea typeface="Proxima Nova"/>
              <a:cs typeface="Proxima Nova"/>
              <a:sym typeface="Proxima Nova"/>
            </a:endParaRPr>
          </a:p>
        </p:txBody>
      </p:sp>
      <p:sp>
        <p:nvSpPr>
          <p:cNvPr id="158" name="Google Shape;158;p19"/>
          <p:cNvSpPr/>
          <p:nvPr/>
        </p:nvSpPr>
        <p:spPr>
          <a:xfrm>
            <a:off x="962225" y="2023975"/>
            <a:ext cx="1539600" cy="600"/>
          </a:xfrm>
          <a:prstGeom prst="brace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19"/>
          <p:cNvCxnSpPr/>
          <p:nvPr/>
        </p:nvCxnSpPr>
        <p:spPr>
          <a:xfrm rot="10800000">
            <a:off x="2731400" y="2711575"/>
            <a:ext cx="522900" cy="0"/>
          </a:xfrm>
          <a:prstGeom prst="straightConnector1">
            <a:avLst/>
          </a:prstGeom>
          <a:noFill/>
          <a:ln w="19050" cap="flat" cmpd="sng">
            <a:solidFill>
              <a:srgbClr val="000000"/>
            </a:solidFill>
            <a:prstDash val="solid"/>
            <a:round/>
            <a:headEnd type="none" w="med" len="med"/>
            <a:tailEnd type="triangle" w="med" len="med"/>
          </a:ln>
        </p:spPr>
      </p:cxnSp>
      <p:cxnSp>
        <p:nvCxnSpPr>
          <p:cNvPr id="160" name="Google Shape;160;p19"/>
          <p:cNvCxnSpPr>
            <a:endCxn id="156" idx="2"/>
          </p:cNvCxnSpPr>
          <p:nvPr/>
        </p:nvCxnSpPr>
        <p:spPr>
          <a:xfrm rot="10800000">
            <a:off x="1960300" y="3233100"/>
            <a:ext cx="2613300" cy="782400"/>
          </a:xfrm>
          <a:prstGeom prst="bentConnector2">
            <a:avLst/>
          </a:prstGeom>
          <a:noFill/>
          <a:ln w="19050" cap="flat" cmpd="sng">
            <a:solidFill>
              <a:srgbClr val="000000"/>
            </a:solidFill>
            <a:prstDash val="solid"/>
            <a:round/>
            <a:headEnd type="stealth" w="med" len="med"/>
            <a:tailEnd type="stealth" w="med" len="med"/>
          </a:ln>
        </p:spPr>
      </p:cxnSp>
      <p:sp>
        <p:nvSpPr>
          <p:cNvPr id="161" name="Google Shape;161;p19"/>
          <p:cNvSpPr/>
          <p:nvPr/>
        </p:nvSpPr>
        <p:spPr>
          <a:xfrm rot="-5400000">
            <a:off x="1850700" y="1021975"/>
            <a:ext cx="145800" cy="20046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19"/>
          <p:cNvCxnSpPr>
            <a:stCxn id="161" idx="1"/>
          </p:cNvCxnSpPr>
          <p:nvPr/>
        </p:nvCxnSpPr>
        <p:spPr>
          <a:xfrm flipH="1">
            <a:off x="1922700" y="2097175"/>
            <a:ext cx="900" cy="273900"/>
          </a:xfrm>
          <a:prstGeom prst="straightConnector1">
            <a:avLst/>
          </a:prstGeom>
          <a:noFill/>
          <a:ln w="19050" cap="flat" cmpd="sng">
            <a:solidFill>
              <a:srgbClr val="6AA84F"/>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Program Representation: CrabIR	</a:t>
            </a:r>
            <a:endParaRPr/>
          </a:p>
        </p:txBody>
      </p:sp>
      <p:sp>
        <p:nvSpPr>
          <p:cNvPr id="168" name="Google Shape;16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err="1"/>
              <a:t>CrabIR</a:t>
            </a:r>
            <a:r>
              <a:rPr lang="en" dirty="0"/>
              <a:t> is a language-agnostic representation</a:t>
            </a:r>
            <a:endParaRPr dirty="0"/>
          </a:p>
          <a:p>
            <a:pPr marL="457200" lvl="0" indent="-342900" algn="l" rtl="0">
              <a:spcBef>
                <a:spcPts val="0"/>
              </a:spcBef>
              <a:spcAft>
                <a:spcPts val="0"/>
              </a:spcAft>
              <a:buSzPts val="1800"/>
              <a:buChar char="●"/>
            </a:pPr>
            <a:r>
              <a:rPr lang="en" dirty="0"/>
              <a:t>But it has been designed to easily translate from languages such as LLVM </a:t>
            </a:r>
            <a:r>
              <a:rPr lang="en" dirty="0" err="1"/>
              <a:t>bitcode</a:t>
            </a:r>
            <a:endParaRPr dirty="0"/>
          </a:p>
          <a:p>
            <a:pPr marL="457200" lvl="0" indent="-342900" algn="l" rtl="0">
              <a:spcBef>
                <a:spcPts val="0"/>
              </a:spcBef>
              <a:spcAft>
                <a:spcPts val="0"/>
              </a:spcAft>
              <a:buSzPts val="1800"/>
              <a:buChar char="●"/>
            </a:pPr>
            <a:r>
              <a:rPr lang="en" u="sng" dirty="0"/>
              <a:t>Three-code address representation</a:t>
            </a:r>
            <a:endParaRPr u="sng" dirty="0"/>
          </a:p>
          <a:p>
            <a:pPr marL="457200" lvl="0" indent="-342900" algn="l" rtl="0">
              <a:spcBef>
                <a:spcPts val="0"/>
              </a:spcBef>
              <a:spcAft>
                <a:spcPts val="0"/>
              </a:spcAft>
              <a:buSzPts val="1800"/>
              <a:buChar char="●"/>
            </a:pPr>
            <a:r>
              <a:rPr lang="en" dirty="0"/>
              <a:t>Flow modeled via assume and </a:t>
            </a:r>
            <a:r>
              <a:rPr lang="en" dirty="0" err="1"/>
              <a:t>goto</a:t>
            </a:r>
            <a:r>
              <a:rPr lang="en" dirty="0"/>
              <a:t> </a:t>
            </a:r>
            <a:endParaRPr dirty="0"/>
          </a:p>
          <a:p>
            <a:pPr marL="457200" lvl="0" indent="-342900" algn="l" rtl="0">
              <a:spcBef>
                <a:spcPts val="0"/>
              </a:spcBef>
              <a:spcAft>
                <a:spcPts val="0"/>
              </a:spcAft>
              <a:buSzPts val="1800"/>
              <a:buChar char="●"/>
            </a:pPr>
            <a:r>
              <a:rPr lang="en" dirty="0"/>
              <a:t>Standard Boolean and arithmetic operations: </a:t>
            </a:r>
            <a:endParaRPr dirty="0"/>
          </a:p>
          <a:p>
            <a:pPr marL="914400" lvl="1" indent="-317500" algn="l" rtl="0">
              <a:spcBef>
                <a:spcPts val="0"/>
              </a:spcBef>
              <a:spcAft>
                <a:spcPts val="0"/>
              </a:spcAft>
              <a:buSzPts val="1400"/>
              <a:buChar char="○"/>
            </a:pPr>
            <a:r>
              <a:rPr lang="en-US" dirty="0"/>
              <a:t>n</a:t>
            </a:r>
            <a:r>
              <a:rPr lang="en" dirty="0"/>
              <a:t>o floating-point operations </a:t>
            </a:r>
            <a:endParaRPr dirty="0"/>
          </a:p>
          <a:p>
            <a:pPr marL="914400" lvl="1" indent="-317500" algn="l" rtl="0">
              <a:spcBef>
                <a:spcPts val="0"/>
              </a:spcBef>
              <a:spcAft>
                <a:spcPts val="0"/>
              </a:spcAft>
              <a:buSzPts val="1400"/>
              <a:buChar char="○"/>
            </a:pPr>
            <a:r>
              <a:rPr lang="en" dirty="0"/>
              <a:t>all integers have a bit-width</a:t>
            </a:r>
            <a:endParaRPr dirty="0"/>
          </a:p>
          <a:p>
            <a:pPr marL="457200" lvl="0" indent="-342900" algn="l" rtl="0">
              <a:spcBef>
                <a:spcPts val="0"/>
              </a:spcBef>
              <a:spcAft>
                <a:spcPts val="0"/>
              </a:spcAft>
              <a:buSzPts val="1800"/>
              <a:buChar char="●"/>
            </a:pPr>
            <a:r>
              <a:rPr lang="en" dirty="0"/>
              <a:t>Pure functions (i.e., no side effects)</a:t>
            </a:r>
            <a:endParaRPr dirty="0"/>
          </a:p>
          <a:p>
            <a:pPr marL="457200" lvl="0" indent="-342900" algn="l" rtl="0">
              <a:spcBef>
                <a:spcPts val="0"/>
              </a:spcBef>
              <a:spcAft>
                <a:spcPts val="0"/>
              </a:spcAft>
              <a:buSzPts val="1800"/>
              <a:buChar char="●"/>
            </a:pPr>
            <a:r>
              <a:rPr lang="en" dirty="0"/>
              <a:t>Memory operations are associated to (a finite number of) memory partitions called regions =&gt; Abstract compilation</a:t>
            </a:r>
            <a:endParaRPr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Interprocedural Analyses</a:t>
            </a:r>
            <a:endParaRPr/>
          </a:p>
        </p:txBody>
      </p:sp>
      <p:sp>
        <p:nvSpPr>
          <p:cNvPr id="174" name="Google Shape;174;p21"/>
          <p:cNvSpPr txBox="1">
            <a:spLocks noGrp="1"/>
          </p:cNvSpPr>
          <p:nvPr>
            <p:ph type="body" idx="1"/>
          </p:nvPr>
        </p:nvSpPr>
        <p:spPr>
          <a:xfrm>
            <a:off x="269650" y="1178000"/>
            <a:ext cx="8520600" cy="2535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Bottom-up (BU) followed by top-down (TD) pass</a:t>
            </a:r>
            <a:endParaRPr/>
          </a:p>
          <a:p>
            <a:pPr marL="914400" lvl="1" indent="-317500" algn="l" rtl="0">
              <a:spcBef>
                <a:spcPts val="0"/>
              </a:spcBef>
              <a:spcAft>
                <a:spcPts val="0"/>
              </a:spcAft>
              <a:buSzPts val="1400"/>
              <a:buChar char="○"/>
            </a:pPr>
            <a:r>
              <a:rPr lang="en"/>
              <a:t>The BU pass computes context-insensitive summaries </a:t>
            </a:r>
            <a:endParaRPr/>
          </a:p>
          <a:p>
            <a:pPr marL="914400" lvl="1" indent="-317500" algn="l" rtl="0">
              <a:spcBef>
                <a:spcPts val="0"/>
              </a:spcBef>
              <a:spcAft>
                <a:spcPts val="0"/>
              </a:spcAft>
              <a:buSzPts val="1400"/>
              <a:buChar char="○"/>
            </a:pPr>
            <a:r>
              <a:rPr lang="en"/>
              <a:t>The TD pass propagates abstract states from entry while using summaries</a:t>
            </a:r>
            <a:endParaRPr/>
          </a:p>
          <a:p>
            <a:pPr marL="914400" lvl="1" indent="-317500" algn="l" rtl="0">
              <a:spcBef>
                <a:spcPts val="0"/>
              </a:spcBef>
              <a:spcAft>
                <a:spcPts val="0"/>
              </a:spcAft>
              <a:buSzPts val="1400"/>
              <a:buChar char="○"/>
            </a:pPr>
            <a:r>
              <a:rPr lang="en"/>
              <a:t>Functions are analyzed only once but summaries require relational/disjunctive domains</a:t>
            </a:r>
            <a:endParaRPr/>
          </a:p>
          <a:p>
            <a:pPr marL="457200" lvl="0" indent="-342900" algn="l" rtl="0">
              <a:spcBef>
                <a:spcPts val="0"/>
              </a:spcBef>
              <a:spcAft>
                <a:spcPts val="0"/>
              </a:spcAft>
              <a:buSzPts val="1800"/>
              <a:buChar char="●"/>
            </a:pPr>
            <a:r>
              <a:rPr lang="en"/>
              <a:t>Top-down with memoization with support for recursive functions</a:t>
            </a:r>
            <a:endParaRPr/>
          </a:p>
          <a:p>
            <a:pPr marL="914400" lvl="1" indent="-314325" algn="l" rtl="0">
              <a:spcBef>
                <a:spcPts val="0"/>
              </a:spcBef>
              <a:spcAft>
                <a:spcPts val="0"/>
              </a:spcAft>
              <a:buSzPts val="1350"/>
              <a:buChar char="○"/>
            </a:pPr>
            <a:r>
              <a:rPr lang="en" sz="1350"/>
              <a:t>Context-sensitive, summary-based </a:t>
            </a:r>
            <a:endParaRPr sz="1350"/>
          </a:p>
          <a:p>
            <a:pPr marL="914400" lvl="1" indent="-314325" algn="l" rtl="0">
              <a:spcBef>
                <a:spcPts val="0"/>
              </a:spcBef>
              <a:spcAft>
                <a:spcPts val="0"/>
              </a:spcAft>
              <a:buSzPts val="1350"/>
              <a:buChar char="○"/>
            </a:pPr>
            <a:r>
              <a:rPr lang="en" sz="1350"/>
              <a:t>A function can be re-analyzed multiple times</a:t>
            </a:r>
            <a:endParaRPr/>
          </a:p>
        </p:txBody>
      </p:sp>
      <p:pic>
        <p:nvPicPr>
          <p:cNvPr id="175" name="Google Shape;175;p21"/>
          <p:cNvPicPr preferRelativeResize="0"/>
          <p:nvPr/>
        </p:nvPicPr>
        <p:blipFill>
          <a:blip r:embed="rId3">
            <a:alphaModFix/>
          </a:blip>
          <a:stretch>
            <a:fillRect/>
          </a:stretch>
        </p:blipFill>
        <p:spPr>
          <a:xfrm>
            <a:off x="4733100" y="3526600"/>
            <a:ext cx="4443675" cy="810400"/>
          </a:xfrm>
          <a:prstGeom prst="rect">
            <a:avLst/>
          </a:prstGeom>
          <a:noFill/>
          <a:ln>
            <a:noFill/>
          </a:ln>
        </p:spPr>
      </p:pic>
      <p:pic>
        <p:nvPicPr>
          <p:cNvPr id="176" name="Google Shape;176;p21"/>
          <p:cNvPicPr preferRelativeResize="0"/>
          <p:nvPr/>
        </p:nvPicPr>
        <p:blipFill>
          <a:blip r:embed="rId4">
            <a:alphaModFix/>
          </a:blip>
          <a:stretch>
            <a:fillRect/>
          </a:stretch>
        </p:blipFill>
        <p:spPr>
          <a:xfrm>
            <a:off x="269650" y="3591225"/>
            <a:ext cx="4608674" cy="1122475"/>
          </a:xfrm>
          <a:prstGeom prst="rect">
            <a:avLst/>
          </a:prstGeom>
          <a:noFill/>
          <a:ln>
            <a:noFill/>
          </a:ln>
        </p:spPr>
      </p:pic>
      <p:pic>
        <p:nvPicPr>
          <p:cNvPr id="177" name="Google Shape;177;p21"/>
          <p:cNvPicPr preferRelativeResize="0"/>
          <p:nvPr/>
        </p:nvPicPr>
        <p:blipFill>
          <a:blip r:embed="rId5">
            <a:alphaModFix/>
          </a:blip>
          <a:stretch>
            <a:fillRect/>
          </a:stretch>
        </p:blipFill>
        <p:spPr>
          <a:xfrm>
            <a:off x="6016600" y="130925"/>
            <a:ext cx="2851224" cy="14793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4733</Words>
  <Application>Microsoft Macintosh PowerPoint</Application>
  <PresentationFormat>On-screen Show (16:9)</PresentationFormat>
  <Paragraphs>585</Paragraphs>
  <Slides>46</Slides>
  <Notes>46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Courier New</vt:lpstr>
      <vt:lpstr>Proxima Nova</vt:lpstr>
      <vt:lpstr>Arial</vt:lpstr>
      <vt:lpstr>Spearmint</vt:lpstr>
      <vt:lpstr>Crab: A library for building abstract interpretation-based analyses </vt:lpstr>
      <vt:lpstr>Acknowledgments</vt:lpstr>
      <vt:lpstr>What is Crab?</vt:lpstr>
      <vt:lpstr>Goals</vt:lpstr>
      <vt:lpstr>A Bit of History</vt:lpstr>
      <vt:lpstr>Tutorial Outline</vt:lpstr>
      <vt:lpstr>Classical Modular Design of an Abstract Interpreter</vt:lpstr>
      <vt:lpstr>Program Representation: CrabIR </vt:lpstr>
      <vt:lpstr>Interprocedural Analyses</vt:lpstr>
      <vt:lpstr>Forward/Backward Analyses</vt:lpstr>
      <vt:lpstr>Fixpoint Solvers</vt:lpstr>
      <vt:lpstr>Dataflow Analyses</vt:lpstr>
      <vt:lpstr>Crab Abstract Domains Hierarchy</vt:lpstr>
      <vt:lpstr>PowerPoint Presentation</vt:lpstr>
      <vt:lpstr>Crab Domains Rely on Efficient Datastructures</vt:lpstr>
      <vt:lpstr>PowerPoint Presentation</vt:lpstr>
      <vt:lpstr>What is eBPF?</vt:lpstr>
      <vt:lpstr>eBPF Virtual Machine</vt:lpstr>
      <vt:lpstr>Demo: write eBPF code in CrabIR </vt:lpstr>
      <vt:lpstr>eBPF Code Pattern #1</vt:lpstr>
      <vt:lpstr>eBPF Code Pattern #2</vt:lpstr>
      <vt:lpstr>eBPF Code Pattern #2</vt:lpstr>
      <vt:lpstr>eBPF Code Pattern #3</vt:lpstr>
      <vt:lpstr>eBPF Code Pattern #4</vt:lpstr>
      <vt:lpstr>Some Conclusions of the eBPF Experiment</vt:lpstr>
      <vt:lpstr>Retrospective</vt:lpstr>
      <vt:lpstr>Prevail: a eBPF verifier based on Crab</vt:lpstr>
      <vt:lpstr>Can Prevail Transition to Industry? </vt:lpstr>
      <vt:lpstr>But more than one year later …</vt:lpstr>
      <vt:lpstr>Mini Break?</vt:lpstr>
      <vt:lpstr>Abstract Interpretation of LLVM bitcode</vt:lpstr>
      <vt:lpstr>Which Programs and Properties Are Considered?</vt:lpstr>
      <vt:lpstr>Clam Semantics and Assumptions</vt:lpstr>
      <vt:lpstr>More About Clam Assumptions</vt:lpstr>
      <vt:lpstr>Current Clam Memory Analysis</vt:lpstr>
      <vt:lpstr>Demo: using Clam via CLI </vt:lpstr>
      <vt:lpstr>Some C code </vt:lpstr>
      <vt:lpstr>Clam Command-Line Usage </vt:lpstr>
      <vt:lpstr>Same C code with an Injected Bug</vt:lpstr>
      <vt:lpstr>Same C code with an Injected Bug</vt:lpstr>
      <vt:lpstr>Clam Programmatic API Usage</vt:lpstr>
      <vt:lpstr>Demo: write a new static analysis to infer upper-bounds for dynamic memory allocation</vt:lpstr>
      <vt:lpstr>New Static Analysis to estimate sizes of allocated objects</vt:lpstr>
      <vt:lpstr>New Static Analysis to estimate sizes of allocated objects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Crab: A library for building abstract interpretation-based analyses </dc:title>
  <cp:lastModifiedBy>Jorge Navas</cp:lastModifiedBy>
  <cp:revision>5</cp:revision>
  <dcterms:modified xsi:type="dcterms:W3CDTF">2023-11-17T16:54:23Z</dcterms:modified>
</cp:coreProperties>
</file>