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</p:sldIdLst>
  <p:sldSz cy="5143500" cx="9144000"/>
  <p:notesSz cx="6858000" cy="9144000"/>
  <p:embeddedFontLst>
    <p:embeddedFont>
      <p:font typeface="EB Garamond"/>
      <p:regular r:id="rId136"/>
      <p:bold r:id="rId137"/>
      <p:italic r:id="rId138"/>
      <p:boldItalic r:id="rId139"/>
    </p:embeddedFont>
    <p:embeddedFont>
      <p:font typeface="Open Sans"/>
      <p:regular r:id="rId140"/>
      <p:bold r:id="rId141"/>
      <p:italic r:id="rId142"/>
      <p:boldItalic r:id="rId1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26" Type="http://schemas.openxmlformats.org/officeDocument/2006/relationships/slide" Target="slides/slide21.xml"/><Relationship Id="rId121" Type="http://schemas.openxmlformats.org/officeDocument/2006/relationships/slide" Target="slides/slide116.xml"/><Relationship Id="rId25" Type="http://schemas.openxmlformats.org/officeDocument/2006/relationships/slide" Target="slides/slide20.xml"/><Relationship Id="rId120" Type="http://schemas.openxmlformats.org/officeDocument/2006/relationships/slide" Target="slides/slide115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125" Type="http://schemas.openxmlformats.org/officeDocument/2006/relationships/slide" Target="slides/slide120.xml"/><Relationship Id="rId29" Type="http://schemas.openxmlformats.org/officeDocument/2006/relationships/slide" Target="slides/slide24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3" Type="http://schemas.openxmlformats.org/officeDocument/2006/relationships/font" Target="fonts/OpenSans-boldItalic.fntdata"/><Relationship Id="rId142" Type="http://schemas.openxmlformats.org/officeDocument/2006/relationships/font" Target="fonts/OpenSans-italic.fntdata"/><Relationship Id="rId141" Type="http://schemas.openxmlformats.org/officeDocument/2006/relationships/font" Target="fonts/OpenSans-bold.fntdata"/><Relationship Id="rId140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font" Target="fonts/EBGaramond-boldItalic.fntdata"/><Relationship Id="rId138" Type="http://schemas.openxmlformats.org/officeDocument/2006/relationships/font" Target="fonts/EBGaramond-italic.fntdata"/><Relationship Id="rId137" Type="http://schemas.openxmlformats.org/officeDocument/2006/relationships/font" Target="fonts/EBGaramond-bold.fntdata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font" Target="fonts/EBGaramond-regular.fntdata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9f5921490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9f5921490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394b29a2fe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394b29a2fe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394b29a2fe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394b29a2fe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394b29a2fe5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394b29a2fe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94b29a2fe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394b29a2fe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94b29a2fe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394b29a2fe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394b29a2fe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394b29a2fe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394b29a2fe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394b29a2fe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394b29a2fe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394b29a2fe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394b29a2fe5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394b29a2fe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394b29a2fe5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394b29a2fe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9f5921490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9f5921490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394b29a2fe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394b29a2fe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94b29a2fe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394b29a2fe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94b29a2fe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394b29a2fe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389f5921490_0_1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389f5921490_0_1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94b29a2fe5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394b29a2fe5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394b29a2fe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394b29a2fe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394b29a2fe5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394b29a2fe5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394b29a2fe5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394b29a2fe5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394b29a2fe5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394b29a2fe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394b29a2fe5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394b29a2fe5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9f5921490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9f5921490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394b29a2fe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394b29a2fe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394b29a2fe5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394b29a2fe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389f5921490_0_1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389f5921490_0_1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389f5921490_0_1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389f5921490_0_1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389f5921490_0_1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389f5921490_0_1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389f5921490_0_1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389f5921490_0_1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389f5921490_0_1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389f5921490_0_1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389f5921490_0_1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389f5921490_0_1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389f5921490_0_1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389f5921490_0_1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389f5921490_0_1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389f5921490_0_1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9f5921490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9f5921490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394b29a2fe5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394b29a2fe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9f5921490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9f5921490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9f5921490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9f5921490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4b29a2fe5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4b29a2fe5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89f5921490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89f5921490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9f5921490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9f5921490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9f592149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9f592149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9f5921490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9f5921490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9f5921490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9f5921490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9f5921490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9f5921490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9f5921490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9f5921490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9f5921490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9f5921490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4b29a2fe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94b29a2fe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94b29a2fe5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94b29a2fe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4b29a2fe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94b29a2fe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94b29a2fe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94b29a2fe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4b29a2f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94b29a2f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94b29a2f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94b29a2f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94b29a2fe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94b29a2fe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94b29a2f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94b29a2f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94b29a2fe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94b29a2fe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89f5921490_0_1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89f5921490_0_1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94b29a2f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94b29a2f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94b29a2fe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94b29a2fe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94b29a2fe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94b29a2f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94b29a2fe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94b29a2fe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89f5921490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89f5921490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9f5921490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89f5921490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89f5921490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89f5921490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9f5921490_0_1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9f5921490_0_1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89f5921490_0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89f5921490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94b29a2fe5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94b29a2fe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89f5921490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89f5921490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89f5921490_0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89f5921490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89f5921490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89f5921490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89f5921490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89f5921490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9f5921490_0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89f5921490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89f5921490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89f592149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89f5921490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89f5921490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89f5921490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89f5921490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9f5921490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9f5921490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89f5921490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89f5921490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9f5921490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9f5921490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89f5921490_0_1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89f5921490_0_1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9f5921490_0_1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89f5921490_0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89f5921490_0_1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89f5921490_0_1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89f5921490_0_1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89f5921490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9f5921490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9f5921490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9f5921490_0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89f5921490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9f5921490_0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9f5921490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9f592149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9f592149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9f5921490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9f5921490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9f5921490_0_1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9f5921490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9f5921490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9f5921490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89f5921490_0_1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89f5921490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9f5921490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9f5921490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89f5921490_0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89f5921490_0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9f5921490_0_1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9f5921490_0_1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9f5921490_0_1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9f5921490_0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9f5921490_0_1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9f5921490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9f5921490_0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9f5921490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89f5921490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89f5921490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9f5921490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9f5921490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89f5921490_0_1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89f5921490_0_1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89f5921490_0_1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89f5921490_0_1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89f5921490_0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89f5921490_0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89f5921490_0_1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389f5921490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89f592149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89f592149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89f5921490_0_1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89f5921490_0_1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89f5921490_0_1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89f5921490_0_1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89f5921490_0_1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89f5921490_0_1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89f5921490_0_1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389f5921490_0_1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89f5921490_0_1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389f5921490_0_1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9f5921490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9f5921490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89f5921490_0_1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89f5921490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389f5921490_0_1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389f5921490_0_1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89f5921490_0_1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89f5921490_0_1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89f5921490_0_1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389f5921490_0_1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89f5921490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389f5921490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89f5921490_0_1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389f5921490_0_1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89f5921490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389f5921490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89f5921490_0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89f5921490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89f5921490_0_1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89f5921490_0_1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89f5921490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89f5921490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9f592149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9f592149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89f5921490_0_1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89f5921490_0_1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89f5921490_0_1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389f5921490_0_1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89f5921490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389f5921490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89f5921490_0_1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389f5921490_0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89f5921490_0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389f5921490_0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389f5921490_0_1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389f5921490_0_1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89f5921490_0_1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389f5921490_0_1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89f5921490_0_1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389f5921490_0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89f5921490_0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89f5921490_0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389f5921490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389f5921490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3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3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3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3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3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3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3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3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3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3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3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3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3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3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3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3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3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3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3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3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3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3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3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17475" y="192675"/>
            <a:ext cx="8025300" cy="1549800"/>
          </a:xfrm>
          <a:prstGeom prst="roundRect">
            <a:avLst>
              <a:gd fmla="val 16667" name="adj"/>
            </a:avLst>
          </a:prstGeom>
          <a:solidFill>
            <a:srgbClr val="782F40"/>
          </a:solidFill>
          <a:ln cap="flat" cmpd="sng" w="19050">
            <a:solidFill>
              <a:srgbClr val="1018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A Flow-Sensitive Refinement Type System for Verifying eBPF Programs</a:t>
            </a:r>
            <a:endParaRPr sz="3600"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28050" y="3158175"/>
            <a:ext cx="7287900" cy="1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Ameer Hamza</a:t>
            </a: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Lucas Zavalía</a:t>
            </a: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Arie Gurfinkel</a:t>
            </a: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 Jorge A. Navas</a:t>
            </a: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Grigory Fedyukovich</a:t>
            </a: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aseline="30000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Florida State University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University of Waterloo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Certora, Inc.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138" y="1819012"/>
            <a:ext cx="1203973" cy="12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725" y="1877649"/>
            <a:ext cx="1145340" cy="114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466" y="1819000"/>
            <a:ext cx="1604066" cy="12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Process monitoring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Security auditing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Used throughout industry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072" y="1117907"/>
            <a:ext cx="1289698" cy="128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207" y="2001290"/>
            <a:ext cx="1144853" cy="114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3220" y="4180819"/>
            <a:ext cx="1862845" cy="43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735" y="2370737"/>
            <a:ext cx="1178752" cy="117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2774" y="2731885"/>
            <a:ext cx="2413788" cy="160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3945" y="1048202"/>
            <a:ext cx="1624310" cy="91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1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5" name="Google Shape;118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7" name="Google Shape;1187;p112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1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3" name="Google Shape;119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5" name="Google Shape;1195;p113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96" name="Google Shape;1196;p113"/>
          <p:cNvSpPr/>
          <p:nvPr/>
        </p:nvSpPr>
        <p:spPr>
          <a:xfrm>
            <a:off x="5804425" y="1089775"/>
            <a:ext cx="3258600" cy="376200"/>
          </a:xfrm>
          <a:prstGeom prst="wedgeRoundRectCallout">
            <a:avLst>
              <a:gd fmla="val -24266" name="adj1"/>
              <a:gd fmla="val 228143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data :</a:t>
            </a:r>
            <a:r>
              <a:rPr lang="en" sz="16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{ν:pkt | ν = begin }</a:t>
            </a:r>
            <a:endParaRPr b="1" sz="16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2" name="Google Shape;120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4" name="Google Shape;1204;p114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5" name="Google Shape;1205;p114"/>
          <p:cNvSpPr/>
          <p:nvPr/>
        </p:nvSpPr>
        <p:spPr>
          <a:xfrm>
            <a:off x="5469525" y="1133875"/>
            <a:ext cx="3308700" cy="376200"/>
          </a:xfrm>
          <a:prstGeom prst="wedgeRoundRectCallout">
            <a:avLst>
              <a:gd fmla="val 6227" name="adj1"/>
              <a:gd fmla="val 265411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data_end </a:t>
            </a:r>
            <a:r>
              <a:rPr lang="en" sz="16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: {ν:pkt | ν = end}</a:t>
            </a:r>
            <a:endParaRPr b="1" sz="16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1" name="Google Shape;121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3" name="Google Shape;1213;p115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4" name="Google Shape;1214;p115"/>
          <p:cNvSpPr/>
          <p:nvPr/>
        </p:nvSpPr>
        <p:spPr>
          <a:xfrm>
            <a:off x="5473550" y="3435775"/>
            <a:ext cx="1479000" cy="376200"/>
          </a:xfrm>
          <a:prstGeom prst="wedgeRoundRectCallout">
            <a:avLst>
              <a:gd fmla="val -43960" name="adj1"/>
              <a:gd fmla="val -186065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data </a:t>
            </a:r>
            <a:r>
              <a:rPr lang="en" sz="16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: none</a:t>
            </a:r>
            <a:endParaRPr b="1" sz="16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0" name="Google Shape;122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2" name="Google Shape;1222;p116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3" name="Google Shape;1223;p116"/>
          <p:cNvSpPr/>
          <p:nvPr/>
        </p:nvSpPr>
        <p:spPr>
          <a:xfrm>
            <a:off x="3281575" y="3694575"/>
            <a:ext cx="5025300" cy="376200"/>
          </a:xfrm>
          <a:prstGeom prst="wedgeRoundRectCallout">
            <a:avLst>
              <a:gd fmla="val -43960" name="adj1"/>
              <a:gd fmla="val -186065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data </a:t>
            </a:r>
            <a:r>
              <a:rPr lang="en" sz="16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: {ν:pkt | ν = begin ∧ begin ≤ end }</a:t>
            </a:r>
            <a:endParaRPr b="1" sz="16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9" name="Google Shape;122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1" name="Google Shape;1231;p117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data + sizeof(int) &gt; data_end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Typed Example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7" name="Google Shape;123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9" name="Google Shape;1239;p118"/>
          <p:cNvSpPr txBox="1"/>
          <p:nvPr/>
        </p:nvSpPr>
        <p:spPr>
          <a:xfrm>
            <a:off x="1127700" y="1735800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data + sizeof(int) &gt; data_end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0" name="Google Shape;1240;p118"/>
          <p:cNvSpPr/>
          <p:nvPr/>
        </p:nvSpPr>
        <p:spPr>
          <a:xfrm>
            <a:off x="3204750" y="3711300"/>
            <a:ext cx="5267700" cy="376200"/>
          </a:xfrm>
          <a:prstGeom prst="wedgeRoundRectCallout">
            <a:avLst>
              <a:gd fmla="val -43960" name="adj1"/>
              <a:gd fmla="val -186065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data </a:t>
            </a:r>
            <a:r>
              <a:rPr lang="en" sz="16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: {ν:pkt | ν = begin ∧ begin + 4 ≤ end }</a:t>
            </a:r>
            <a:endParaRPr b="1" sz="16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6" name="Google Shape;1246;p1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7" name="Google Shape;1247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19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4" name="Google Shape;1254;p1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5" name="Google Shape;1255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120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2" name="Google Shape;1262;p1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3" name="Google Shape;126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21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Join with predecessors (if any)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0" name="Google Shape;1270;p1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1" name="Google Shape;1271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22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Join with predecessors (if any)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instructions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8" name="Google Shape;1278;p1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9" name="Google Shape;1279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23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Join with predecessors (if any)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instructions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loop heads: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6" name="Google Shape;1286;p1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7" name="Google Shape;1287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124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Join with predecessors (if any)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instructions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loop heads: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basic blocks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4" name="Google Shape;1294;p1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5" name="Google Shape;1295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25"/>
          <p:cNvSpPr/>
          <p:nvPr/>
        </p:nvSpPr>
        <p:spPr>
          <a:xfrm>
            <a:off x="1669350" y="1357050"/>
            <a:ext cx="5805300" cy="2069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Traverse control graph: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one basic block: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Join with predecessors (if any)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instructions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loop heads: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Infer types for basic blocks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Widen </a:t>
            </a:r>
            <a:r>
              <a:rPr lang="en" sz="1800"/>
              <a:t>until</a:t>
            </a:r>
            <a:r>
              <a:rPr lang="en" sz="1800"/>
              <a:t> a fixed point is reached</a:t>
            </a:r>
            <a:endParaRPr sz="18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2" name="Google Shape;130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26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0" name="Google Shape;1310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127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p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8" name="Google Shape;1318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128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0" name="Google Shape;1320;p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6" name="Google Shape;132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129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8" name="Google Shape;1328;p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4" name="Google Shape;1334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130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Cilium, Suricata, OVS, Falco, etc.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6" name="Google Shape;1336;p1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2" name="Google Shape;1342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31" title="Screenshot from 2025-10-10 02-42-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38" y="3137325"/>
            <a:ext cx="7743325" cy="13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31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Cilium, Suricata, OVS, Falco, etc.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1" name="Google Shape;1351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32" title="Screenshot from 2025-10-10 02-42-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38" y="3137325"/>
            <a:ext cx="7743325" cy="13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132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Cilium, Suricata, OVS, Falco, etc.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Less precise than prevail (but still sufficiently precise)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Implementation and Evaluation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0" name="Google Shape;1360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133" title="Screenshot from 2025-10-10 02-42-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38" y="3137325"/>
            <a:ext cx="7743325" cy="13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33"/>
          <p:cNvSpPr/>
          <p:nvPr/>
        </p:nvSpPr>
        <p:spPr>
          <a:xfrm>
            <a:off x="700350" y="1203150"/>
            <a:ext cx="7743300" cy="1720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Type inference algorithm implemented in a tool called VeRefine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Implemented as an abstract domain in the PREVAIL framework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Evaluated on 420 industrial and synthetic benchmarks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Cilium, Suricata, OVS, Falco, etc.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Less precise than prevail (but still sufficiently precise)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Faster than PREVAIL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1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9" name="Google Shape;1369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134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1" name="Google Shape;1371;p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7" name="Google Shape;1377;p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135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p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5" name="Google Shape;1385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6" name="Google Shape;1386;p136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3" name="Google Shape;1393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137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p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1" name="Google Shape;1401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138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performance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3" name="Google Shape;1403;p1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9" name="Google Shape;1409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39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performance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1" name="Google Shape;1411;p139"/>
          <p:cNvSpPr/>
          <p:nvPr/>
        </p:nvSpPr>
        <p:spPr>
          <a:xfrm>
            <a:off x="368300" y="3450725"/>
            <a:ext cx="5013300" cy="1069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Future Work: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2" name="Google Shape;1412;p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8" name="Google Shape;1418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40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performance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0" name="Google Shape;1420;p140"/>
          <p:cNvSpPr/>
          <p:nvPr/>
        </p:nvSpPr>
        <p:spPr>
          <a:xfrm>
            <a:off x="368300" y="3450725"/>
            <a:ext cx="5013300" cy="1069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Future Work: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7" name="Google Shape;1427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141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performance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9" name="Google Shape;1429;p141"/>
          <p:cNvSpPr/>
          <p:nvPr/>
        </p:nvSpPr>
        <p:spPr>
          <a:xfrm>
            <a:off x="368300" y="3450725"/>
            <a:ext cx="5013300" cy="1069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Future Work: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Termination analysis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0" name="Google Shape;1430;p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6" name="Google Shape;1436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425" y="7251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142"/>
          <p:cNvSpPr/>
          <p:nvPr/>
        </p:nvSpPr>
        <p:spPr>
          <a:xfrm>
            <a:off x="5969275" y="3709725"/>
            <a:ext cx="2437800" cy="6750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Code Available Here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9" name="Google Shape;1439;p142"/>
          <p:cNvSpPr/>
          <p:nvPr/>
        </p:nvSpPr>
        <p:spPr>
          <a:xfrm>
            <a:off x="368300" y="960875"/>
            <a:ext cx="5013300" cy="2272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Summary: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 for verifying eBPF Programs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Enhanced debuggability through the use of types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modularity of eBPF verification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Improved performance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0" name="Google Shape;1440;p142"/>
          <p:cNvSpPr/>
          <p:nvPr/>
        </p:nvSpPr>
        <p:spPr>
          <a:xfrm>
            <a:off x="368300" y="3450725"/>
            <a:ext cx="5013300" cy="1069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Future Work: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Termination analysis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1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cxnSp>
        <p:nvCxnSpPr>
          <p:cNvPr id="194" name="Google Shape;194;p29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6" name="Google Shape;206;p30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7" name="Google Shape;20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</a:t>
            </a:r>
            <a:r>
              <a:rPr lang="en" sz="1600">
                <a:solidFill>
                  <a:srgbClr val="425563"/>
                </a:solidFill>
              </a:rPr>
              <a:t>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5914175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31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5914175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2" name="Google Shape;232;p32"/>
          <p:cNvCxnSpPr>
            <a:stCxn id="230" idx="3"/>
            <a:endCxn id="231" idx="3"/>
          </p:cNvCxnSpPr>
          <p:nvPr/>
        </p:nvCxnSpPr>
        <p:spPr>
          <a:xfrm>
            <a:off x="7447175" y="3334050"/>
            <a:ext cx="600" cy="12063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2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4" name="Google Shape;234;p32"/>
          <p:cNvSpPr txBox="1"/>
          <p:nvPr/>
        </p:nvSpPr>
        <p:spPr>
          <a:xfrm>
            <a:off x="7685300" y="40796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5914175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7" name="Google Shape;247;p33"/>
          <p:cNvCxnSpPr>
            <a:stCxn id="245" idx="3"/>
            <a:endCxn id="246" idx="3"/>
          </p:cNvCxnSpPr>
          <p:nvPr/>
        </p:nvCxnSpPr>
        <p:spPr>
          <a:xfrm>
            <a:off x="7447175" y="3334050"/>
            <a:ext cx="600" cy="12063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3"/>
          <p:cNvCxnSpPr>
            <a:stCxn id="245" idx="1"/>
            <a:endCxn id="246" idx="1"/>
          </p:cNvCxnSpPr>
          <p:nvPr/>
        </p:nvCxnSpPr>
        <p:spPr>
          <a:xfrm>
            <a:off x="5914175" y="3334050"/>
            <a:ext cx="600" cy="12063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9" name="Google Shape;249;p33"/>
          <p:cNvSpPr txBox="1"/>
          <p:nvPr/>
        </p:nvSpPr>
        <p:spPr>
          <a:xfrm>
            <a:off x="4813250" y="33423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0" name="Google Shape;250;p33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1" name="Google Shape;251;p33"/>
          <p:cNvSpPr txBox="1"/>
          <p:nvPr/>
        </p:nvSpPr>
        <p:spPr>
          <a:xfrm>
            <a:off x="7685300" y="40796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5914175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4" name="Google Shape;264;p34"/>
          <p:cNvCxnSpPr>
            <a:stCxn id="262" idx="3"/>
            <a:endCxn id="263" idx="3"/>
          </p:cNvCxnSpPr>
          <p:nvPr/>
        </p:nvCxnSpPr>
        <p:spPr>
          <a:xfrm>
            <a:off x="7447175" y="3334050"/>
            <a:ext cx="600" cy="12063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34"/>
          <p:cNvCxnSpPr>
            <a:stCxn id="262" idx="1"/>
            <a:endCxn id="263" idx="1"/>
          </p:cNvCxnSpPr>
          <p:nvPr/>
        </p:nvCxnSpPr>
        <p:spPr>
          <a:xfrm>
            <a:off x="5914175" y="3334050"/>
            <a:ext cx="600" cy="12063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66" name="Google Shape;266;p34"/>
          <p:cNvSpPr/>
          <p:nvPr/>
        </p:nvSpPr>
        <p:spPr>
          <a:xfrm>
            <a:off x="2242050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7" name="Google Shape;267;p34"/>
          <p:cNvCxnSpPr>
            <a:stCxn id="263" idx="1"/>
            <a:endCxn id="266" idx="3"/>
          </p:cNvCxnSpPr>
          <p:nvPr/>
        </p:nvCxnSpPr>
        <p:spPr>
          <a:xfrm rot="10800000">
            <a:off x="3775175" y="4540350"/>
            <a:ext cx="21390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8" name="Google Shape;268;p34"/>
          <p:cNvSpPr txBox="1"/>
          <p:nvPr/>
        </p:nvSpPr>
        <p:spPr>
          <a:xfrm>
            <a:off x="4813250" y="33423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9" name="Google Shape;269;p34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0" name="Google Shape;270;p34"/>
          <p:cNvSpPr txBox="1"/>
          <p:nvPr/>
        </p:nvSpPr>
        <p:spPr>
          <a:xfrm>
            <a:off x="4232315" y="4079650"/>
            <a:ext cx="1224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JIT Compile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7685300" y="40796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/>
          <p:nvPr/>
        </p:nvSpPr>
        <p:spPr>
          <a:xfrm>
            <a:off x="1399950" y="875425"/>
            <a:ext cx="6344100" cy="18555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Hotloading kernel extensions is unsafe in general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reveal secrets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May crash the whole OS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All eBPF programs must be “formally verified”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programs are restricted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488250" y="33173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User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488250" y="4054600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5563"/>
                </a:solidFill>
              </a:rPr>
              <a:t>Kernel Space</a:t>
            </a:r>
            <a:endParaRPr sz="1600">
              <a:solidFill>
                <a:srgbClr val="425563"/>
              </a:solidFill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5914175" y="30702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5914175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4" name="Google Shape;284;p35"/>
          <p:cNvCxnSpPr>
            <a:stCxn id="282" idx="3"/>
            <a:endCxn id="283" idx="3"/>
          </p:cNvCxnSpPr>
          <p:nvPr/>
        </p:nvCxnSpPr>
        <p:spPr>
          <a:xfrm>
            <a:off x="7447175" y="3334050"/>
            <a:ext cx="600" cy="12063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35"/>
          <p:cNvCxnSpPr>
            <a:stCxn id="282" idx="1"/>
            <a:endCxn id="283" idx="1"/>
          </p:cNvCxnSpPr>
          <p:nvPr/>
        </p:nvCxnSpPr>
        <p:spPr>
          <a:xfrm>
            <a:off x="5914175" y="3334050"/>
            <a:ext cx="600" cy="12063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86" name="Google Shape;286;p35"/>
          <p:cNvSpPr/>
          <p:nvPr/>
        </p:nvSpPr>
        <p:spPr>
          <a:xfrm>
            <a:off x="2242050" y="4276500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2242050" y="31974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8" name="Google Shape;288;p35"/>
          <p:cNvCxnSpPr>
            <a:stCxn id="283" idx="1"/>
            <a:endCxn id="286" idx="3"/>
          </p:cNvCxnSpPr>
          <p:nvPr/>
        </p:nvCxnSpPr>
        <p:spPr>
          <a:xfrm rot="10800000">
            <a:off x="3775175" y="4540350"/>
            <a:ext cx="21390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5"/>
          <p:cNvCxnSpPr>
            <a:stCxn id="286" idx="0"/>
            <a:endCxn id="287" idx="2"/>
          </p:cNvCxnSpPr>
          <p:nvPr/>
        </p:nvCxnSpPr>
        <p:spPr>
          <a:xfrm rot="10800000">
            <a:off x="3008550" y="3725100"/>
            <a:ext cx="0" cy="551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35"/>
          <p:cNvSpPr txBox="1"/>
          <p:nvPr/>
        </p:nvSpPr>
        <p:spPr>
          <a:xfrm>
            <a:off x="4813250" y="33423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1" name="Google Shape;291;p35"/>
          <p:cNvCxnSpPr/>
          <p:nvPr/>
        </p:nvCxnSpPr>
        <p:spPr>
          <a:xfrm>
            <a:off x="488250" y="3937200"/>
            <a:ext cx="81675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2" name="Google Shape;292;p35"/>
          <p:cNvSpPr txBox="1"/>
          <p:nvPr/>
        </p:nvSpPr>
        <p:spPr>
          <a:xfrm>
            <a:off x="4232315" y="4079650"/>
            <a:ext cx="1224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JIT Compile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7685300" y="40796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" name="Google Shape;3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2" name="Google Shape;3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0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struct xdp_md * ctx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6" name="Google Shape;336;p40"/>
          <p:cNvSpPr/>
          <p:nvPr/>
        </p:nvSpPr>
        <p:spPr>
          <a:xfrm>
            <a:off x="7097700" y="2232613"/>
            <a:ext cx="1650300" cy="770700"/>
          </a:xfrm>
          <a:prstGeom prst="wedgeRoundRectCallout">
            <a:avLst>
              <a:gd fmla="val -99380" name="adj1"/>
              <a:gd fmla="val 4874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is passed to eBPF program from OS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1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41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6994825" y="2242075"/>
            <a:ext cx="1918200" cy="572700"/>
          </a:xfrm>
          <a:prstGeom prst="wedgeRoundRectCallout">
            <a:avLst>
              <a:gd fmla="val -48690" name="adj1"/>
              <a:gd fmla="val 83626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Load pointer to beginning of packet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" name="Google Shape;3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7404450" y="2379050"/>
            <a:ext cx="1616700" cy="572700"/>
          </a:xfrm>
          <a:prstGeom prst="wedgeRoundRectCallout">
            <a:avLst>
              <a:gd fmla="val -35958" name="adj1"/>
              <a:gd fmla="val 80186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Load end of packet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2" name="Google Shape;3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3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43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43"/>
          <p:cNvSpPr/>
          <p:nvPr/>
        </p:nvSpPr>
        <p:spPr>
          <a:xfrm>
            <a:off x="6100875" y="4190075"/>
            <a:ext cx="1424100" cy="513900"/>
          </a:xfrm>
          <a:prstGeom prst="wedgeRoundRectCallout">
            <a:avLst>
              <a:gd fmla="val -74874" name="adj1"/>
              <a:gd fmla="val -172558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Exit condition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2" name="Google Shape;3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4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4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44"/>
          <p:cNvSpPr/>
          <p:nvPr/>
        </p:nvSpPr>
        <p:spPr>
          <a:xfrm>
            <a:off x="6285050" y="4230375"/>
            <a:ext cx="1564200" cy="513900"/>
          </a:xfrm>
          <a:prstGeom prst="wedgeRoundRectCallout">
            <a:avLst>
              <a:gd fmla="val -37828" name="adj1"/>
              <a:gd fmla="val -84228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Load/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Store 4 bytes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2" name="Google Shape;3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5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45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(data &gt; data_end)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 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6" name="Google Shape;386;p45"/>
          <p:cNvSpPr txBox="1"/>
          <p:nvPr/>
        </p:nvSpPr>
        <p:spPr>
          <a:xfrm>
            <a:off x="6039850" y="3937225"/>
            <a:ext cx="188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UNSAFE </a:t>
            </a:r>
            <a:r>
              <a:rPr lang="en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🚫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" name="Google Shape;3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6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46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data &gt; data_end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Google Shape;396;p46"/>
          <p:cNvSpPr txBox="1"/>
          <p:nvPr/>
        </p:nvSpPr>
        <p:spPr>
          <a:xfrm>
            <a:off x="6039850" y="3937225"/>
            <a:ext cx="188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UNSAFE </a:t>
            </a:r>
            <a:r>
              <a:rPr lang="en" sz="2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🚫</a:t>
            </a:r>
            <a:endParaRPr sz="2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2" name="Google Shape;4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7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7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data + sizeof(int) &gt; data_end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Minimal eBPF Safety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1" name="Google Shape;4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8"/>
          <p:cNvSpPr/>
          <p:nvPr/>
        </p:nvSpPr>
        <p:spPr>
          <a:xfrm>
            <a:off x="396000" y="799475"/>
            <a:ext cx="8352000" cy="1285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Information Flow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never exposes the address space of the kernel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Memory Safety: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An eBPF program accesses only certain memory regions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48"/>
          <p:cNvSpPr txBox="1"/>
          <p:nvPr/>
        </p:nvSpPr>
        <p:spPr>
          <a:xfrm>
            <a:off x="1257900" y="2479175"/>
            <a:ext cx="6888600" cy="22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   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packet_proc(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xdp_md * ctx) {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 data_end = 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)ctx-&gt;data_end;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Consolas"/>
                <a:ea typeface="Consolas"/>
                <a:cs typeface="Consolas"/>
                <a:sym typeface="Consolas"/>
              </a:rPr>
              <a:t>data + sizeof(int) &gt; data_end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 data =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*(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*)(data &amp;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0x3A53E170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800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5" name="Google Shape;415;p48"/>
          <p:cNvSpPr txBox="1"/>
          <p:nvPr/>
        </p:nvSpPr>
        <p:spPr>
          <a:xfrm>
            <a:off x="6500575" y="4037750"/>
            <a:ext cx="132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SAFE ✓</a:t>
            </a:r>
            <a:endParaRPr sz="25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Verifier Log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Verifier Log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8" name="Google Shape;4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25" y="649700"/>
            <a:ext cx="7459359" cy="42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Verifier Log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6" name="Google Shape;4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82700"/>
            <a:ext cx="8839200" cy="112068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4" name="Google Shape;4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1" name="Google Shape;4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3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9" name="Google Shape;4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4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" name="Google Shape;46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5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5" name="Google Shape;47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6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6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4" name="Google Shape;48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7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 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57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3" name="Google Shape;49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8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 [PLDI, 2019]: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58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2" name="Google Shape;50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9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59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59"/>
          <p:cNvSpPr/>
          <p:nvPr/>
        </p:nvSpPr>
        <p:spPr>
          <a:xfrm>
            <a:off x="2131788" y="3074350"/>
            <a:ext cx="4880400" cy="1599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Different Verifier Same Problems: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59"/>
          <p:cNvSpPr/>
          <p:nvPr/>
        </p:nvSpPr>
        <p:spPr>
          <a:xfrm rot="5400000">
            <a:off x="4123788" y="169450"/>
            <a:ext cx="896400" cy="4879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572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3" name="Google Shape;51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0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60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60"/>
          <p:cNvSpPr/>
          <p:nvPr/>
        </p:nvSpPr>
        <p:spPr>
          <a:xfrm>
            <a:off x="2131788" y="3074350"/>
            <a:ext cx="4880400" cy="1599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Different Verifier Same Problems: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 is monolithic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60"/>
          <p:cNvSpPr/>
          <p:nvPr/>
        </p:nvSpPr>
        <p:spPr>
          <a:xfrm rot="5400000">
            <a:off x="4123788" y="169450"/>
            <a:ext cx="896400" cy="4879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572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4" name="Google Shape;5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1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61"/>
          <p:cNvSpPr/>
          <p:nvPr/>
        </p:nvSpPr>
        <p:spPr>
          <a:xfrm>
            <a:off x="2131788" y="3074350"/>
            <a:ext cx="4880400" cy="1599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Different Verifier Same Problems: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 is monolithic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Lives entirely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61"/>
          <p:cNvSpPr/>
          <p:nvPr/>
        </p:nvSpPr>
        <p:spPr>
          <a:xfrm rot="5400000">
            <a:off x="4123788" y="169450"/>
            <a:ext cx="896400" cy="4879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572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5" name="Google Shape;53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2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2131788" y="3074350"/>
            <a:ext cx="4880400" cy="1599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Different Verifier Same Problems: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 is monolithic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Lives entirely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Users cannot provide guidance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62"/>
          <p:cNvSpPr/>
          <p:nvPr/>
        </p:nvSpPr>
        <p:spPr>
          <a:xfrm rot="5400000">
            <a:off x="4123788" y="169450"/>
            <a:ext cx="896400" cy="4879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572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Existing Verifiers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6" name="Google Shape;54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3"/>
          <p:cNvSpPr/>
          <p:nvPr/>
        </p:nvSpPr>
        <p:spPr>
          <a:xfrm>
            <a:off x="4651263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PREVAIL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[PLDI, 2019]</a:t>
            </a: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abstract interpretation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Part of eBPF for Windows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63"/>
          <p:cNvSpPr/>
          <p:nvPr/>
        </p:nvSpPr>
        <p:spPr>
          <a:xfrm>
            <a:off x="137638" y="1005250"/>
            <a:ext cx="4355100" cy="1155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Linux Verifier: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Uses symbolic execution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First eBPF verifier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63"/>
          <p:cNvSpPr/>
          <p:nvPr/>
        </p:nvSpPr>
        <p:spPr>
          <a:xfrm>
            <a:off x="2131788" y="3074350"/>
            <a:ext cx="4880400" cy="15999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Different Verifier Same Problems:</a:t>
            </a:r>
            <a:endParaRPr b="1"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 is monolithic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Lives entirely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Users cannot provide guidance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Verifier logs are hard to read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63"/>
          <p:cNvSpPr/>
          <p:nvPr/>
        </p:nvSpPr>
        <p:spPr>
          <a:xfrm rot="5400000">
            <a:off x="4123788" y="169450"/>
            <a:ext cx="896400" cy="48798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5729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7" name="Google Shape;55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64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5" name="Google Shape;56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7" name="Google Shape;567;p65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3" name="Google Shape;57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66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1" name="Google Shape;58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67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9" name="Google Shape;58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8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591" name="Google Shape;591;p68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cxnSp>
        <p:nvCxnSpPr>
          <p:cNvPr id="592" name="Google Shape;592;p68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93" name="Google Shape;593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68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0" name="Google Shape;6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9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02" name="Google Shape;602;p69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03" name="Google Shape;603;p69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04" name="Google Shape;604;p69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05" name="Google Shape;605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69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2" name="Google Shape;61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0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14" name="Google Shape;614;p70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15" name="Google Shape;615;p70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70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7" name="Google Shape;617;p70"/>
          <p:cNvCxnSpPr>
            <a:stCxn id="615" idx="3"/>
            <a:endCxn id="616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70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19" name="Google Shape;619;p70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1" name="Google Shape;621;p70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7" name="Google Shape;62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1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29" name="Google Shape;629;p71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30" name="Google Shape;630;p71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71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p71"/>
          <p:cNvSpPr/>
          <p:nvPr/>
        </p:nvSpPr>
        <p:spPr>
          <a:xfrm>
            <a:off x="643217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3" name="Google Shape;633;p71"/>
          <p:cNvCxnSpPr>
            <a:stCxn id="630" idx="3"/>
            <a:endCxn id="631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4" name="Google Shape;634;p71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35" name="Google Shape;635;p71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6" name="Google Shape;636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71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Process monitoring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3" name="Google Shape;64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2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45" name="Google Shape;645;p72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46" name="Google Shape;646;p72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72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72"/>
          <p:cNvSpPr/>
          <p:nvPr/>
        </p:nvSpPr>
        <p:spPr>
          <a:xfrm>
            <a:off x="643217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9" name="Google Shape;649;p72"/>
          <p:cNvCxnSpPr>
            <a:stCxn id="646" idx="3"/>
            <a:endCxn id="647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0" name="Google Shape;650;p72"/>
          <p:cNvCxnSpPr>
            <a:stCxn id="647" idx="1"/>
            <a:endCxn id="648" idx="1"/>
          </p:cNvCxnSpPr>
          <p:nvPr/>
        </p:nvCxnSpPr>
        <p:spPr>
          <a:xfrm>
            <a:off x="6432175" y="3430275"/>
            <a:ext cx="600" cy="9888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1" name="Google Shape;651;p72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52" name="Google Shape;652;p72"/>
          <p:cNvSpPr txBox="1"/>
          <p:nvPr/>
        </p:nvSpPr>
        <p:spPr>
          <a:xfrm>
            <a:off x="5420900" y="39288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72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72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1" name="Google Shape;66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3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63" name="Google Shape;663;p73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64" name="Google Shape;664;p73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73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6" name="Google Shape;666;p73"/>
          <p:cNvSpPr/>
          <p:nvPr/>
        </p:nvSpPr>
        <p:spPr>
          <a:xfrm>
            <a:off x="643217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67" name="Google Shape;667;p73"/>
          <p:cNvCxnSpPr>
            <a:stCxn id="664" idx="3"/>
            <a:endCxn id="665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8" name="Google Shape;668;p73"/>
          <p:cNvCxnSpPr>
            <a:stCxn id="665" idx="1"/>
            <a:endCxn id="666" idx="1"/>
          </p:cNvCxnSpPr>
          <p:nvPr/>
        </p:nvCxnSpPr>
        <p:spPr>
          <a:xfrm>
            <a:off x="6432175" y="3430275"/>
            <a:ext cx="600" cy="9888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9" name="Google Shape;669;p73"/>
          <p:cNvCxnSpPr>
            <a:stCxn id="665" idx="3"/>
            <a:endCxn id="666" idx="3"/>
          </p:cNvCxnSpPr>
          <p:nvPr/>
        </p:nvCxnSpPr>
        <p:spPr>
          <a:xfrm>
            <a:off x="7965175" y="3430275"/>
            <a:ext cx="600" cy="9888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70" name="Google Shape;670;p73"/>
          <p:cNvSpPr txBox="1"/>
          <p:nvPr/>
        </p:nvSpPr>
        <p:spPr>
          <a:xfrm>
            <a:off x="8120375" y="3354875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1" name="Google Shape;671;p73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72" name="Google Shape;672;p73"/>
          <p:cNvSpPr txBox="1"/>
          <p:nvPr/>
        </p:nvSpPr>
        <p:spPr>
          <a:xfrm>
            <a:off x="5420900" y="39288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73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73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1" name="Google Shape;68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4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83" name="Google Shape;683;p74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684" name="Google Shape;684;p74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74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74"/>
          <p:cNvSpPr/>
          <p:nvPr/>
        </p:nvSpPr>
        <p:spPr>
          <a:xfrm>
            <a:off x="165202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74"/>
          <p:cNvSpPr/>
          <p:nvPr/>
        </p:nvSpPr>
        <p:spPr>
          <a:xfrm>
            <a:off x="643217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8" name="Google Shape;688;p74"/>
          <p:cNvCxnSpPr>
            <a:stCxn id="684" idx="3"/>
            <a:endCxn id="685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9" name="Google Shape;689;p74"/>
          <p:cNvCxnSpPr>
            <a:stCxn id="685" idx="1"/>
            <a:endCxn id="687" idx="1"/>
          </p:cNvCxnSpPr>
          <p:nvPr/>
        </p:nvCxnSpPr>
        <p:spPr>
          <a:xfrm>
            <a:off x="6432175" y="3430275"/>
            <a:ext cx="600" cy="9888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0" name="Google Shape;690;p74"/>
          <p:cNvCxnSpPr>
            <a:stCxn id="685" idx="3"/>
            <a:endCxn id="687" idx="3"/>
          </p:cNvCxnSpPr>
          <p:nvPr/>
        </p:nvCxnSpPr>
        <p:spPr>
          <a:xfrm>
            <a:off x="7965175" y="3430275"/>
            <a:ext cx="600" cy="9888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91" name="Google Shape;691;p74"/>
          <p:cNvCxnSpPr>
            <a:stCxn id="687" idx="1"/>
            <a:endCxn id="686" idx="3"/>
          </p:cNvCxnSpPr>
          <p:nvPr/>
        </p:nvCxnSpPr>
        <p:spPr>
          <a:xfrm rot="10800000">
            <a:off x="3184975" y="4418925"/>
            <a:ext cx="32472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2" name="Google Shape;692;p74"/>
          <p:cNvSpPr txBox="1"/>
          <p:nvPr/>
        </p:nvSpPr>
        <p:spPr>
          <a:xfrm>
            <a:off x="8120375" y="3354875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93" name="Google Shape;693;p74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94" name="Google Shape;694;p74"/>
          <p:cNvSpPr txBox="1"/>
          <p:nvPr/>
        </p:nvSpPr>
        <p:spPr>
          <a:xfrm>
            <a:off x="5420900" y="39288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5" name="Google Shape;695;p74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6" name="Google Shape;696;p74"/>
          <p:cNvSpPr txBox="1"/>
          <p:nvPr/>
        </p:nvSpPr>
        <p:spPr>
          <a:xfrm>
            <a:off x="4196302" y="4033700"/>
            <a:ext cx="1224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JIT Compile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8" name="Google Shape;698;p74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Type Based Verification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4" name="Google Shape;70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75"/>
          <p:cNvSpPr txBox="1"/>
          <p:nvPr/>
        </p:nvSpPr>
        <p:spPr>
          <a:xfrm>
            <a:off x="177650" y="317492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User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706" name="Google Shape;706;p75"/>
          <p:cNvSpPr txBox="1"/>
          <p:nvPr/>
        </p:nvSpPr>
        <p:spPr>
          <a:xfrm>
            <a:off x="177650" y="4180275"/>
            <a:ext cx="1424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</a:rPr>
              <a:t>Kernel Space</a:t>
            </a:r>
            <a:endParaRPr>
              <a:solidFill>
                <a:srgbClr val="425563"/>
              </a:solidFill>
            </a:endParaRPr>
          </a:p>
        </p:txBody>
      </p:sp>
      <p:sp>
        <p:nvSpPr>
          <p:cNvPr id="707" name="Google Shape;707;p75"/>
          <p:cNvSpPr/>
          <p:nvPr/>
        </p:nvSpPr>
        <p:spPr>
          <a:xfrm>
            <a:off x="4042100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eBPF Program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75"/>
          <p:cNvSpPr/>
          <p:nvPr/>
        </p:nvSpPr>
        <p:spPr>
          <a:xfrm>
            <a:off x="1652025" y="3158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9" name="Google Shape;709;p75"/>
          <p:cNvSpPr/>
          <p:nvPr/>
        </p:nvSpPr>
        <p:spPr>
          <a:xfrm>
            <a:off x="6432175" y="316642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75"/>
          <p:cNvSpPr/>
          <p:nvPr/>
        </p:nvSpPr>
        <p:spPr>
          <a:xfrm>
            <a:off x="165202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Execution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1" name="Google Shape;711;p75"/>
          <p:cNvSpPr/>
          <p:nvPr/>
        </p:nvSpPr>
        <p:spPr>
          <a:xfrm>
            <a:off x="6432175" y="4155075"/>
            <a:ext cx="1533000" cy="5277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95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2" name="Google Shape;712;p75"/>
          <p:cNvCxnSpPr>
            <a:stCxn id="707" idx="3"/>
            <a:endCxn id="709" idx="1"/>
          </p:cNvCxnSpPr>
          <p:nvPr/>
        </p:nvCxnSpPr>
        <p:spPr>
          <a:xfrm>
            <a:off x="5575100" y="3421925"/>
            <a:ext cx="8571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3" name="Google Shape;713;p75"/>
          <p:cNvCxnSpPr>
            <a:stCxn id="709" idx="1"/>
            <a:endCxn id="711" idx="1"/>
          </p:cNvCxnSpPr>
          <p:nvPr/>
        </p:nvCxnSpPr>
        <p:spPr>
          <a:xfrm>
            <a:off x="6432175" y="3430275"/>
            <a:ext cx="600" cy="988800"/>
          </a:xfrm>
          <a:prstGeom prst="curvedConnector3">
            <a:avLst>
              <a:gd fmla="val -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4" name="Google Shape;714;p75"/>
          <p:cNvCxnSpPr>
            <a:stCxn id="709" idx="3"/>
            <a:endCxn id="711" idx="3"/>
          </p:cNvCxnSpPr>
          <p:nvPr/>
        </p:nvCxnSpPr>
        <p:spPr>
          <a:xfrm>
            <a:off x="7965175" y="3430275"/>
            <a:ext cx="600" cy="9888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15" name="Google Shape;715;p75"/>
          <p:cNvCxnSpPr>
            <a:stCxn id="711" idx="1"/>
            <a:endCxn id="710" idx="3"/>
          </p:cNvCxnSpPr>
          <p:nvPr/>
        </p:nvCxnSpPr>
        <p:spPr>
          <a:xfrm rot="10800000">
            <a:off x="3184975" y="4418925"/>
            <a:ext cx="3247200" cy="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6" name="Google Shape;716;p75"/>
          <p:cNvCxnSpPr>
            <a:stCxn id="710" idx="0"/>
            <a:endCxn id="708" idx="2"/>
          </p:cNvCxnSpPr>
          <p:nvPr/>
        </p:nvCxnSpPr>
        <p:spPr>
          <a:xfrm rot="10800000">
            <a:off x="2418525" y="3685875"/>
            <a:ext cx="0" cy="4692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7" name="Google Shape;717;p75"/>
          <p:cNvSpPr txBox="1"/>
          <p:nvPr/>
        </p:nvSpPr>
        <p:spPr>
          <a:xfrm>
            <a:off x="8120375" y="3354875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Reject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8" name="Google Shape;718;p75"/>
          <p:cNvCxnSpPr/>
          <p:nvPr/>
        </p:nvCxnSpPr>
        <p:spPr>
          <a:xfrm>
            <a:off x="177650" y="3928850"/>
            <a:ext cx="8628300" cy="8400"/>
          </a:xfrm>
          <a:prstGeom prst="straightConnector1">
            <a:avLst/>
          </a:prstGeom>
          <a:noFill/>
          <a:ln cap="flat" cmpd="sng" w="19050">
            <a:solidFill>
              <a:srgbClr val="42556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19" name="Google Shape;719;p75"/>
          <p:cNvSpPr txBox="1"/>
          <p:nvPr/>
        </p:nvSpPr>
        <p:spPr>
          <a:xfrm>
            <a:off x="5420900" y="3928850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Load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75"/>
          <p:cNvSpPr txBox="1"/>
          <p:nvPr/>
        </p:nvSpPr>
        <p:spPr>
          <a:xfrm>
            <a:off x="5589038" y="3028363"/>
            <a:ext cx="829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Analyze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75"/>
          <p:cNvSpPr txBox="1"/>
          <p:nvPr/>
        </p:nvSpPr>
        <p:spPr>
          <a:xfrm>
            <a:off x="4196302" y="4033700"/>
            <a:ext cx="1224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5563"/>
                </a:solidFill>
                <a:latin typeface="Open Sans"/>
                <a:ea typeface="Open Sans"/>
                <a:cs typeface="Open Sans"/>
                <a:sym typeface="Open Sans"/>
              </a:rPr>
              <a:t>JIT Compile</a:t>
            </a:r>
            <a:endParaRPr>
              <a:solidFill>
                <a:srgbClr val="4255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75"/>
          <p:cNvSpPr/>
          <p:nvPr/>
        </p:nvSpPr>
        <p:spPr>
          <a:xfrm>
            <a:off x="396000" y="799475"/>
            <a:ext cx="8352000" cy="14790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systems addresses architectural problems from existing verifiers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inference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user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i="1"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checking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 done in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Types are relatively more intuitive for programmers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9" name="Google Shape;72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6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7" name="Google Shape;73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77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Google Shape;739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5" name="Google Shape;74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78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3" name="Google Shape;75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79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1" name="Google Shape;76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0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3" name="Google Shape;763;p80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0" name="Google Shape;77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1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2" name="Google Shape;772;p81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3" name="Google Shape;773;p81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4" name="Google Shape;774;p81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5" name="Google Shape;775;p81"/>
          <p:cNvCxnSpPr>
            <a:stCxn id="771" idx="2"/>
            <a:endCxn id="774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6" name="Google Shape;776;p81"/>
          <p:cNvCxnSpPr>
            <a:stCxn id="771" idx="2"/>
            <a:endCxn id="772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7" name="Google Shape;777;p81"/>
          <p:cNvCxnSpPr>
            <a:stCxn id="771" idx="2"/>
            <a:endCxn id="773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8" name="Google Shape;778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81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Process monitoring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Security auditing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5" name="Google Shape;78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82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7" name="Google Shape;787;p82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8" name="Google Shape;788;p82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9" name="Google Shape;789;p82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0" name="Google Shape;790;p82"/>
          <p:cNvSpPr/>
          <p:nvPr/>
        </p:nvSpPr>
        <p:spPr>
          <a:xfrm>
            <a:off x="2802458" y="391267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1" name="Google Shape;791;p82"/>
          <p:cNvSpPr/>
          <p:nvPr/>
        </p:nvSpPr>
        <p:spPr>
          <a:xfrm>
            <a:off x="3496767" y="3912430"/>
            <a:ext cx="8121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82"/>
          <p:cNvSpPr/>
          <p:nvPr/>
        </p:nvSpPr>
        <p:spPr>
          <a:xfrm>
            <a:off x="2108160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ctx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82"/>
          <p:cNvSpPr/>
          <p:nvPr/>
        </p:nvSpPr>
        <p:spPr>
          <a:xfrm>
            <a:off x="1425125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4" name="Google Shape;794;p82"/>
          <p:cNvCxnSpPr>
            <a:stCxn id="786" idx="2"/>
            <a:endCxn id="789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5" name="Google Shape;795;p82"/>
          <p:cNvCxnSpPr>
            <a:stCxn id="786" idx="2"/>
            <a:endCxn id="787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6" name="Google Shape;796;p82"/>
          <p:cNvCxnSpPr>
            <a:stCxn id="786" idx="2"/>
            <a:endCxn id="788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7" name="Google Shape;797;p82"/>
          <p:cNvCxnSpPr>
            <a:stCxn id="789" idx="2"/>
            <a:endCxn id="793" idx="0"/>
          </p:cNvCxnSpPr>
          <p:nvPr/>
        </p:nvCxnSpPr>
        <p:spPr>
          <a:xfrm flipH="1">
            <a:off x="1693853" y="3392565"/>
            <a:ext cx="9345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8" name="Google Shape;798;p82"/>
          <p:cNvCxnSpPr>
            <a:stCxn id="789" idx="2"/>
            <a:endCxn id="792" idx="0"/>
          </p:cNvCxnSpPr>
          <p:nvPr/>
        </p:nvCxnSpPr>
        <p:spPr>
          <a:xfrm flipH="1">
            <a:off x="2376953" y="3392565"/>
            <a:ext cx="251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9" name="Google Shape;799;p82"/>
          <p:cNvCxnSpPr>
            <a:stCxn id="789" idx="2"/>
            <a:endCxn id="790" idx="0"/>
          </p:cNvCxnSpPr>
          <p:nvPr/>
        </p:nvCxnSpPr>
        <p:spPr>
          <a:xfrm>
            <a:off x="2628353" y="3392565"/>
            <a:ext cx="442800" cy="5202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0" name="Google Shape;800;p82"/>
          <p:cNvCxnSpPr>
            <a:stCxn id="789" idx="2"/>
            <a:endCxn id="791" idx="0"/>
          </p:cNvCxnSpPr>
          <p:nvPr/>
        </p:nvCxnSpPr>
        <p:spPr>
          <a:xfrm>
            <a:off x="2628353" y="3392565"/>
            <a:ext cx="1274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1" name="Google Shape;801;p82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8" name="Google Shape;80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83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0" name="Google Shape;810;p83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1" name="Google Shape;811;p83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2" name="Google Shape;812;p83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3" name="Google Shape;813;p83"/>
          <p:cNvSpPr/>
          <p:nvPr/>
        </p:nvSpPr>
        <p:spPr>
          <a:xfrm>
            <a:off x="2802458" y="391267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4" name="Google Shape;814;p83"/>
          <p:cNvSpPr/>
          <p:nvPr/>
        </p:nvSpPr>
        <p:spPr>
          <a:xfrm>
            <a:off x="3496767" y="3912430"/>
            <a:ext cx="8121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5" name="Google Shape;815;p83"/>
          <p:cNvSpPr/>
          <p:nvPr/>
        </p:nvSpPr>
        <p:spPr>
          <a:xfrm>
            <a:off x="2108160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ctx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6" name="Google Shape;816;p83"/>
          <p:cNvSpPr/>
          <p:nvPr/>
        </p:nvSpPr>
        <p:spPr>
          <a:xfrm>
            <a:off x="1425125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7" name="Google Shape;817;p83"/>
          <p:cNvSpPr/>
          <p:nvPr/>
        </p:nvSpPr>
        <p:spPr>
          <a:xfrm>
            <a:off x="4272696" y="4705137"/>
            <a:ext cx="5985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8" name="Google Shape;818;p83"/>
          <p:cNvCxnSpPr>
            <a:stCxn id="809" idx="2"/>
            <a:endCxn id="812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9" name="Google Shape;819;p83"/>
          <p:cNvCxnSpPr>
            <a:stCxn id="809" idx="2"/>
            <a:endCxn id="810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0" name="Google Shape;820;p83"/>
          <p:cNvCxnSpPr>
            <a:stCxn id="809" idx="2"/>
            <a:endCxn id="811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1" name="Google Shape;821;p83"/>
          <p:cNvCxnSpPr>
            <a:stCxn id="812" idx="2"/>
            <a:endCxn id="816" idx="0"/>
          </p:cNvCxnSpPr>
          <p:nvPr/>
        </p:nvCxnSpPr>
        <p:spPr>
          <a:xfrm flipH="1">
            <a:off x="1693853" y="3392565"/>
            <a:ext cx="9345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2" name="Google Shape;822;p83"/>
          <p:cNvCxnSpPr>
            <a:stCxn id="812" idx="2"/>
            <a:endCxn id="815" idx="0"/>
          </p:cNvCxnSpPr>
          <p:nvPr/>
        </p:nvCxnSpPr>
        <p:spPr>
          <a:xfrm flipH="1">
            <a:off x="2376953" y="3392565"/>
            <a:ext cx="251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3" name="Google Shape;823;p83"/>
          <p:cNvCxnSpPr>
            <a:stCxn id="812" idx="2"/>
            <a:endCxn id="813" idx="0"/>
          </p:cNvCxnSpPr>
          <p:nvPr/>
        </p:nvCxnSpPr>
        <p:spPr>
          <a:xfrm>
            <a:off x="2628353" y="3392565"/>
            <a:ext cx="442800" cy="5202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4" name="Google Shape;824;p83"/>
          <p:cNvCxnSpPr>
            <a:stCxn id="812" idx="2"/>
            <a:endCxn id="814" idx="0"/>
          </p:cNvCxnSpPr>
          <p:nvPr/>
        </p:nvCxnSpPr>
        <p:spPr>
          <a:xfrm>
            <a:off x="2628353" y="3392565"/>
            <a:ext cx="1274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5" name="Google Shape;825;p83"/>
          <p:cNvCxnSpPr>
            <a:stCxn id="810" idx="2"/>
            <a:endCxn id="817" idx="0"/>
          </p:cNvCxnSpPr>
          <p:nvPr/>
        </p:nvCxnSpPr>
        <p:spPr>
          <a:xfrm>
            <a:off x="4571989" y="3392565"/>
            <a:ext cx="0" cy="13125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6" name="Google Shape;826;p83"/>
          <p:cNvCxnSpPr>
            <a:stCxn id="814" idx="2"/>
            <a:endCxn id="817" idx="1"/>
          </p:cNvCxnSpPr>
          <p:nvPr/>
        </p:nvCxnSpPr>
        <p:spPr>
          <a:xfrm>
            <a:off x="3902817" y="4171630"/>
            <a:ext cx="3699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7" name="Google Shape;827;p83"/>
          <p:cNvCxnSpPr>
            <a:stCxn id="813" idx="2"/>
            <a:endCxn id="817" idx="1"/>
          </p:cNvCxnSpPr>
          <p:nvPr/>
        </p:nvCxnSpPr>
        <p:spPr>
          <a:xfrm>
            <a:off x="3071108" y="4171875"/>
            <a:ext cx="12015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8" name="Google Shape;828;p83"/>
          <p:cNvCxnSpPr>
            <a:stCxn id="815" idx="2"/>
            <a:endCxn id="817" idx="1"/>
          </p:cNvCxnSpPr>
          <p:nvPr/>
        </p:nvCxnSpPr>
        <p:spPr>
          <a:xfrm>
            <a:off x="2376810" y="4171630"/>
            <a:ext cx="18960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9" name="Google Shape;829;p83"/>
          <p:cNvCxnSpPr>
            <a:stCxn id="816" idx="2"/>
            <a:endCxn id="817" idx="1"/>
          </p:cNvCxnSpPr>
          <p:nvPr/>
        </p:nvCxnSpPr>
        <p:spPr>
          <a:xfrm>
            <a:off x="1693775" y="4171630"/>
            <a:ext cx="25788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0" name="Google Shape;830;p83"/>
          <p:cNvCxnSpPr>
            <a:stCxn id="811" idx="2"/>
            <a:endCxn id="817" idx="3"/>
          </p:cNvCxnSpPr>
          <p:nvPr/>
        </p:nvCxnSpPr>
        <p:spPr>
          <a:xfrm flipH="1">
            <a:off x="4871125" y="3392498"/>
            <a:ext cx="1606200" cy="14421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1" name="Google Shape;831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2" name="Google Shape;832;p83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8" name="Google Shape;83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84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0" name="Google Shape;840;p84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1" name="Google Shape;841;p84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2" name="Google Shape;842;p84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3" name="Google Shape;843;p84"/>
          <p:cNvSpPr/>
          <p:nvPr/>
        </p:nvSpPr>
        <p:spPr>
          <a:xfrm>
            <a:off x="2802458" y="391267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4" name="Google Shape;844;p84"/>
          <p:cNvSpPr/>
          <p:nvPr/>
        </p:nvSpPr>
        <p:spPr>
          <a:xfrm>
            <a:off x="3496767" y="3912430"/>
            <a:ext cx="8121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5" name="Google Shape;845;p84"/>
          <p:cNvSpPr/>
          <p:nvPr/>
        </p:nvSpPr>
        <p:spPr>
          <a:xfrm>
            <a:off x="2108160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ctx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6" name="Google Shape;846;p84"/>
          <p:cNvSpPr/>
          <p:nvPr/>
        </p:nvSpPr>
        <p:spPr>
          <a:xfrm>
            <a:off x="1425125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47" name="Google Shape;847;p84"/>
          <p:cNvSpPr/>
          <p:nvPr/>
        </p:nvSpPr>
        <p:spPr>
          <a:xfrm>
            <a:off x="4272696" y="4705137"/>
            <a:ext cx="5985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48" name="Google Shape;848;p84"/>
          <p:cNvCxnSpPr>
            <a:stCxn id="839" idx="2"/>
            <a:endCxn id="842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84"/>
          <p:cNvCxnSpPr>
            <a:stCxn id="839" idx="2"/>
            <a:endCxn id="840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0" name="Google Shape;850;p84"/>
          <p:cNvCxnSpPr>
            <a:stCxn id="839" idx="2"/>
            <a:endCxn id="841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1" name="Google Shape;851;p84"/>
          <p:cNvCxnSpPr>
            <a:stCxn id="842" idx="2"/>
            <a:endCxn id="846" idx="0"/>
          </p:cNvCxnSpPr>
          <p:nvPr/>
        </p:nvCxnSpPr>
        <p:spPr>
          <a:xfrm flipH="1">
            <a:off x="1693853" y="3392565"/>
            <a:ext cx="9345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2" name="Google Shape;852;p84"/>
          <p:cNvCxnSpPr>
            <a:stCxn id="842" idx="2"/>
            <a:endCxn id="845" idx="0"/>
          </p:cNvCxnSpPr>
          <p:nvPr/>
        </p:nvCxnSpPr>
        <p:spPr>
          <a:xfrm flipH="1">
            <a:off x="2376953" y="3392565"/>
            <a:ext cx="251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3" name="Google Shape;853;p84"/>
          <p:cNvCxnSpPr>
            <a:stCxn id="842" idx="2"/>
            <a:endCxn id="843" idx="0"/>
          </p:cNvCxnSpPr>
          <p:nvPr/>
        </p:nvCxnSpPr>
        <p:spPr>
          <a:xfrm>
            <a:off x="2628353" y="3392565"/>
            <a:ext cx="442800" cy="5202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4" name="Google Shape;854;p84"/>
          <p:cNvCxnSpPr>
            <a:stCxn id="842" idx="2"/>
            <a:endCxn id="844" idx="0"/>
          </p:cNvCxnSpPr>
          <p:nvPr/>
        </p:nvCxnSpPr>
        <p:spPr>
          <a:xfrm>
            <a:off x="2628353" y="3392565"/>
            <a:ext cx="1274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5" name="Google Shape;855;p84"/>
          <p:cNvCxnSpPr>
            <a:stCxn id="840" idx="2"/>
            <a:endCxn id="847" idx="0"/>
          </p:cNvCxnSpPr>
          <p:nvPr/>
        </p:nvCxnSpPr>
        <p:spPr>
          <a:xfrm>
            <a:off x="4571989" y="3392565"/>
            <a:ext cx="0" cy="13125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84"/>
          <p:cNvCxnSpPr>
            <a:stCxn id="844" idx="2"/>
            <a:endCxn id="847" idx="1"/>
          </p:cNvCxnSpPr>
          <p:nvPr/>
        </p:nvCxnSpPr>
        <p:spPr>
          <a:xfrm>
            <a:off x="3902817" y="4171630"/>
            <a:ext cx="3699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7" name="Google Shape;857;p84"/>
          <p:cNvCxnSpPr>
            <a:stCxn id="843" idx="2"/>
            <a:endCxn id="847" idx="1"/>
          </p:cNvCxnSpPr>
          <p:nvPr/>
        </p:nvCxnSpPr>
        <p:spPr>
          <a:xfrm>
            <a:off x="3071108" y="4171875"/>
            <a:ext cx="12015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8" name="Google Shape;858;p84"/>
          <p:cNvCxnSpPr>
            <a:stCxn id="845" idx="2"/>
            <a:endCxn id="847" idx="1"/>
          </p:cNvCxnSpPr>
          <p:nvPr/>
        </p:nvCxnSpPr>
        <p:spPr>
          <a:xfrm>
            <a:off x="2376810" y="4171630"/>
            <a:ext cx="18960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9" name="Google Shape;859;p84"/>
          <p:cNvCxnSpPr>
            <a:stCxn id="846" idx="2"/>
            <a:endCxn id="847" idx="1"/>
          </p:cNvCxnSpPr>
          <p:nvPr/>
        </p:nvCxnSpPr>
        <p:spPr>
          <a:xfrm>
            <a:off x="1693775" y="4171630"/>
            <a:ext cx="25788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84"/>
          <p:cNvCxnSpPr>
            <a:stCxn id="841" idx="2"/>
            <a:endCxn id="847" idx="3"/>
          </p:cNvCxnSpPr>
          <p:nvPr/>
        </p:nvCxnSpPr>
        <p:spPr>
          <a:xfrm flipH="1">
            <a:off x="4871125" y="3392498"/>
            <a:ext cx="1606200" cy="14421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1" name="Google Shape;861;p84"/>
          <p:cNvSpPr/>
          <p:nvPr/>
        </p:nvSpPr>
        <p:spPr>
          <a:xfrm>
            <a:off x="4888750" y="759738"/>
            <a:ext cx="33444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Information-Flow Safety: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3" name="Google Shape;863;p84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9" name="Google Shape;86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85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85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Google Shape;872;p85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3" name="Google Shape;873;p85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85"/>
          <p:cNvSpPr/>
          <p:nvPr/>
        </p:nvSpPr>
        <p:spPr>
          <a:xfrm>
            <a:off x="2802458" y="391267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5" name="Google Shape;875;p85"/>
          <p:cNvSpPr/>
          <p:nvPr/>
        </p:nvSpPr>
        <p:spPr>
          <a:xfrm>
            <a:off x="3496767" y="3912430"/>
            <a:ext cx="8121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6" name="Google Shape;876;p85"/>
          <p:cNvSpPr/>
          <p:nvPr/>
        </p:nvSpPr>
        <p:spPr>
          <a:xfrm>
            <a:off x="2108160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ctx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7" name="Google Shape;877;p85"/>
          <p:cNvSpPr/>
          <p:nvPr/>
        </p:nvSpPr>
        <p:spPr>
          <a:xfrm>
            <a:off x="1425125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8" name="Google Shape;878;p85"/>
          <p:cNvSpPr/>
          <p:nvPr/>
        </p:nvSpPr>
        <p:spPr>
          <a:xfrm>
            <a:off x="4272696" y="4705137"/>
            <a:ext cx="5985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79" name="Google Shape;879;p85"/>
          <p:cNvCxnSpPr>
            <a:stCxn id="870" idx="2"/>
            <a:endCxn id="873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0" name="Google Shape;880;p85"/>
          <p:cNvCxnSpPr>
            <a:stCxn id="870" idx="2"/>
            <a:endCxn id="871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1" name="Google Shape;881;p85"/>
          <p:cNvCxnSpPr>
            <a:stCxn id="870" idx="2"/>
            <a:endCxn id="872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85"/>
          <p:cNvCxnSpPr>
            <a:stCxn id="873" idx="2"/>
            <a:endCxn id="877" idx="0"/>
          </p:cNvCxnSpPr>
          <p:nvPr/>
        </p:nvCxnSpPr>
        <p:spPr>
          <a:xfrm flipH="1">
            <a:off x="1693853" y="3392565"/>
            <a:ext cx="9345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3" name="Google Shape;883;p85"/>
          <p:cNvCxnSpPr>
            <a:stCxn id="873" idx="2"/>
            <a:endCxn id="876" idx="0"/>
          </p:cNvCxnSpPr>
          <p:nvPr/>
        </p:nvCxnSpPr>
        <p:spPr>
          <a:xfrm flipH="1">
            <a:off x="2376953" y="3392565"/>
            <a:ext cx="251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4" name="Google Shape;884;p85"/>
          <p:cNvCxnSpPr>
            <a:stCxn id="873" idx="2"/>
            <a:endCxn id="874" idx="0"/>
          </p:cNvCxnSpPr>
          <p:nvPr/>
        </p:nvCxnSpPr>
        <p:spPr>
          <a:xfrm>
            <a:off x="2628353" y="3392565"/>
            <a:ext cx="442800" cy="5202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5" name="Google Shape;885;p85"/>
          <p:cNvCxnSpPr>
            <a:stCxn id="873" idx="2"/>
            <a:endCxn id="875" idx="0"/>
          </p:cNvCxnSpPr>
          <p:nvPr/>
        </p:nvCxnSpPr>
        <p:spPr>
          <a:xfrm>
            <a:off x="2628353" y="3392565"/>
            <a:ext cx="1274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6" name="Google Shape;886;p85"/>
          <p:cNvCxnSpPr>
            <a:stCxn id="871" idx="2"/>
            <a:endCxn id="878" idx="0"/>
          </p:cNvCxnSpPr>
          <p:nvPr/>
        </p:nvCxnSpPr>
        <p:spPr>
          <a:xfrm>
            <a:off x="4571989" y="3392565"/>
            <a:ext cx="0" cy="13125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7" name="Google Shape;887;p85"/>
          <p:cNvCxnSpPr>
            <a:stCxn id="875" idx="2"/>
            <a:endCxn id="878" idx="1"/>
          </p:cNvCxnSpPr>
          <p:nvPr/>
        </p:nvCxnSpPr>
        <p:spPr>
          <a:xfrm>
            <a:off x="3902817" y="4171630"/>
            <a:ext cx="3699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8" name="Google Shape;888;p85"/>
          <p:cNvCxnSpPr>
            <a:stCxn id="874" idx="2"/>
            <a:endCxn id="878" idx="1"/>
          </p:cNvCxnSpPr>
          <p:nvPr/>
        </p:nvCxnSpPr>
        <p:spPr>
          <a:xfrm>
            <a:off x="3071108" y="4171875"/>
            <a:ext cx="12015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9" name="Google Shape;889;p85"/>
          <p:cNvCxnSpPr>
            <a:stCxn id="876" idx="2"/>
            <a:endCxn id="878" idx="1"/>
          </p:cNvCxnSpPr>
          <p:nvPr/>
        </p:nvCxnSpPr>
        <p:spPr>
          <a:xfrm>
            <a:off x="2376810" y="4171630"/>
            <a:ext cx="18960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0" name="Google Shape;890;p85"/>
          <p:cNvCxnSpPr>
            <a:stCxn id="877" idx="2"/>
            <a:endCxn id="878" idx="1"/>
          </p:cNvCxnSpPr>
          <p:nvPr/>
        </p:nvCxnSpPr>
        <p:spPr>
          <a:xfrm>
            <a:off x="1693775" y="4171630"/>
            <a:ext cx="25788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1" name="Google Shape;891;p85"/>
          <p:cNvCxnSpPr>
            <a:stCxn id="872" idx="2"/>
            <a:endCxn id="878" idx="3"/>
          </p:cNvCxnSpPr>
          <p:nvPr/>
        </p:nvCxnSpPr>
        <p:spPr>
          <a:xfrm flipH="1">
            <a:off x="4871125" y="3392498"/>
            <a:ext cx="1606200" cy="14421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2" name="Google Shape;892;p85"/>
          <p:cNvSpPr/>
          <p:nvPr/>
        </p:nvSpPr>
        <p:spPr>
          <a:xfrm>
            <a:off x="4888750" y="759738"/>
            <a:ext cx="33444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Information-Flow Safety: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Cannot store pointer in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regions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4" name="Google Shape;894;p85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Basic Types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0" name="Google Shape;90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86"/>
          <p:cNvSpPr/>
          <p:nvPr/>
        </p:nvSpPr>
        <p:spPr>
          <a:xfrm>
            <a:off x="4303339" y="235430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any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2" name="Google Shape;902;p86"/>
          <p:cNvSpPr/>
          <p:nvPr/>
        </p:nvSpPr>
        <p:spPr>
          <a:xfrm>
            <a:off x="4303339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86"/>
          <p:cNvSpPr/>
          <p:nvPr/>
        </p:nvSpPr>
        <p:spPr>
          <a:xfrm>
            <a:off x="6103525" y="3133298"/>
            <a:ext cx="7476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map_fd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86"/>
          <p:cNvSpPr/>
          <p:nvPr/>
        </p:nvSpPr>
        <p:spPr>
          <a:xfrm>
            <a:off x="2359703" y="313336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ptr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5" name="Google Shape;905;p86"/>
          <p:cNvSpPr/>
          <p:nvPr/>
        </p:nvSpPr>
        <p:spPr>
          <a:xfrm>
            <a:off x="2802458" y="3912675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6" name="Google Shape;906;p86"/>
          <p:cNvSpPr/>
          <p:nvPr/>
        </p:nvSpPr>
        <p:spPr>
          <a:xfrm>
            <a:off x="3496767" y="3912430"/>
            <a:ext cx="8121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7" name="Google Shape;907;p86"/>
          <p:cNvSpPr/>
          <p:nvPr/>
        </p:nvSpPr>
        <p:spPr>
          <a:xfrm>
            <a:off x="2108160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ctx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8" name="Google Shape;908;p86"/>
          <p:cNvSpPr/>
          <p:nvPr/>
        </p:nvSpPr>
        <p:spPr>
          <a:xfrm>
            <a:off x="1425125" y="3912430"/>
            <a:ext cx="5373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9" name="Google Shape;909;p86"/>
          <p:cNvSpPr/>
          <p:nvPr/>
        </p:nvSpPr>
        <p:spPr>
          <a:xfrm>
            <a:off x="4272696" y="4705137"/>
            <a:ext cx="598500" cy="259200"/>
          </a:xfrm>
          <a:prstGeom prst="roundRect">
            <a:avLst>
              <a:gd fmla="val 16667" name="adj"/>
            </a:avLst>
          </a:prstGeom>
          <a:solidFill>
            <a:srgbClr val="5CB8B0"/>
          </a:solidFill>
          <a:ln cap="flat" cmpd="sng" w="8725">
            <a:solidFill>
              <a:srgbClr val="5CB8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750" lIns="83750" spcFirstLastPara="1" rIns="83750" wrap="square" tIns="8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2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none</a:t>
            </a:r>
            <a:endParaRPr sz="1282">
              <a:solidFill>
                <a:srgbClr val="1018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0" name="Google Shape;910;p86"/>
          <p:cNvCxnSpPr>
            <a:stCxn id="901" idx="2"/>
            <a:endCxn id="904" idx="0"/>
          </p:cNvCxnSpPr>
          <p:nvPr/>
        </p:nvCxnSpPr>
        <p:spPr>
          <a:xfrm flipH="1">
            <a:off x="2628289" y="2613500"/>
            <a:ext cx="19437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1" name="Google Shape;911;p86"/>
          <p:cNvCxnSpPr>
            <a:stCxn id="901" idx="2"/>
            <a:endCxn id="902" idx="0"/>
          </p:cNvCxnSpPr>
          <p:nvPr/>
        </p:nvCxnSpPr>
        <p:spPr>
          <a:xfrm>
            <a:off x="4571989" y="2613500"/>
            <a:ext cx="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86"/>
          <p:cNvCxnSpPr>
            <a:stCxn id="901" idx="2"/>
            <a:endCxn id="903" idx="0"/>
          </p:cNvCxnSpPr>
          <p:nvPr/>
        </p:nvCxnSpPr>
        <p:spPr>
          <a:xfrm>
            <a:off x="4571989" y="2613500"/>
            <a:ext cx="19053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3" name="Google Shape;913;p86"/>
          <p:cNvCxnSpPr>
            <a:stCxn id="904" idx="2"/>
            <a:endCxn id="908" idx="0"/>
          </p:cNvCxnSpPr>
          <p:nvPr/>
        </p:nvCxnSpPr>
        <p:spPr>
          <a:xfrm flipH="1">
            <a:off x="1693853" y="3392565"/>
            <a:ext cx="9345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4" name="Google Shape;914;p86"/>
          <p:cNvCxnSpPr>
            <a:stCxn id="904" idx="2"/>
            <a:endCxn id="907" idx="0"/>
          </p:cNvCxnSpPr>
          <p:nvPr/>
        </p:nvCxnSpPr>
        <p:spPr>
          <a:xfrm flipH="1">
            <a:off x="2376953" y="3392565"/>
            <a:ext cx="251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" name="Google Shape;915;p86"/>
          <p:cNvCxnSpPr>
            <a:stCxn id="904" idx="2"/>
            <a:endCxn id="905" idx="0"/>
          </p:cNvCxnSpPr>
          <p:nvPr/>
        </p:nvCxnSpPr>
        <p:spPr>
          <a:xfrm>
            <a:off x="2628353" y="3392565"/>
            <a:ext cx="442800" cy="5202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6" name="Google Shape;916;p86"/>
          <p:cNvCxnSpPr>
            <a:stCxn id="904" idx="2"/>
            <a:endCxn id="906" idx="0"/>
          </p:cNvCxnSpPr>
          <p:nvPr/>
        </p:nvCxnSpPr>
        <p:spPr>
          <a:xfrm>
            <a:off x="2628353" y="3392565"/>
            <a:ext cx="1274400" cy="5199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7" name="Google Shape;917;p86"/>
          <p:cNvCxnSpPr>
            <a:stCxn id="902" idx="2"/>
            <a:endCxn id="909" idx="0"/>
          </p:cNvCxnSpPr>
          <p:nvPr/>
        </p:nvCxnSpPr>
        <p:spPr>
          <a:xfrm>
            <a:off x="4571989" y="3392565"/>
            <a:ext cx="0" cy="13125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8" name="Google Shape;918;p86"/>
          <p:cNvCxnSpPr>
            <a:stCxn id="906" idx="2"/>
            <a:endCxn id="909" idx="1"/>
          </p:cNvCxnSpPr>
          <p:nvPr/>
        </p:nvCxnSpPr>
        <p:spPr>
          <a:xfrm>
            <a:off x="3902817" y="4171630"/>
            <a:ext cx="3699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9" name="Google Shape;919;p86"/>
          <p:cNvCxnSpPr>
            <a:stCxn id="905" idx="2"/>
            <a:endCxn id="909" idx="1"/>
          </p:cNvCxnSpPr>
          <p:nvPr/>
        </p:nvCxnSpPr>
        <p:spPr>
          <a:xfrm>
            <a:off x="3071108" y="4171875"/>
            <a:ext cx="12015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0" name="Google Shape;920;p86"/>
          <p:cNvCxnSpPr>
            <a:stCxn id="907" idx="2"/>
            <a:endCxn id="909" idx="1"/>
          </p:cNvCxnSpPr>
          <p:nvPr/>
        </p:nvCxnSpPr>
        <p:spPr>
          <a:xfrm>
            <a:off x="2376810" y="4171630"/>
            <a:ext cx="18960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1" name="Google Shape;921;p86"/>
          <p:cNvCxnSpPr>
            <a:stCxn id="908" idx="2"/>
            <a:endCxn id="909" idx="1"/>
          </p:cNvCxnSpPr>
          <p:nvPr/>
        </p:nvCxnSpPr>
        <p:spPr>
          <a:xfrm>
            <a:off x="1693775" y="4171630"/>
            <a:ext cx="2578800" cy="6630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2" name="Google Shape;922;p86"/>
          <p:cNvCxnSpPr>
            <a:stCxn id="903" idx="2"/>
            <a:endCxn id="909" idx="3"/>
          </p:cNvCxnSpPr>
          <p:nvPr/>
        </p:nvCxnSpPr>
        <p:spPr>
          <a:xfrm flipH="1">
            <a:off x="4871125" y="3392498"/>
            <a:ext cx="1606200" cy="1442100"/>
          </a:xfrm>
          <a:prstGeom prst="straightConnector1">
            <a:avLst/>
          </a:prstGeom>
          <a:noFill/>
          <a:ln cap="flat" cmpd="sng" w="17450">
            <a:solidFill>
              <a:srgbClr val="4255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3" name="Google Shape;923;p86"/>
          <p:cNvSpPr/>
          <p:nvPr/>
        </p:nvSpPr>
        <p:spPr>
          <a:xfrm>
            <a:off x="4888750" y="759738"/>
            <a:ext cx="33444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Information-Flow Safety: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Cannot store pointer in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shared</a:t>
            </a:r>
            <a:r>
              <a:rPr baseline="-25000"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pkt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regions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OK for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stk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region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5" name="Google Shape;925;p86"/>
          <p:cNvSpPr/>
          <p:nvPr/>
        </p:nvSpPr>
        <p:spPr>
          <a:xfrm>
            <a:off x="910825" y="759738"/>
            <a:ext cx="3256800" cy="13908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Three Basic Kinds Objects: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Pointers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Numbers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File Descriptors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1" name="Google Shape;93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7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8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9" name="Google Shape;93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88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41" name="Google Shape;94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8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7" name="Google Shape;94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89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49" name="Google Shape;949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5" name="Google Shape;95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90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57" name="Google Shape;957;p90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8" name="Google Shape;958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4" name="Google Shape;96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91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66" name="Google Shape;966;p91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67" name="Google Shape;967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Process monitoring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Security auditing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3" name="Google Shape;973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92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75" name="Google Shape;975;p92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6" name="Google Shape;976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9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2" name="Google Shape;98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93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84" name="Google Shape;984;p93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5" name="Google Shape;985;p93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{ν:τ | P(ν) }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6" name="Google Shape;986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2" name="Google Shape;99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94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994" name="Google Shape;994;p94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5" name="Google Shape;995;p94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| P(ν) }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6" name="Google Shape;996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2" name="Google Shape;100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95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04" name="Google Shape;1004;p95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5" name="Google Shape;1005;p95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| P(ν) }</a:t>
            </a:r>
            <a:endParaRPr sz="18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6" name="Google Shape;1006;p95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7" name="Google Shape;1007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3" name="Google Shape;101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96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15" name="Google Shape;1015;p96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6" name="Google Shape;1016;p96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7" name="Google Shape;1017;p96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4" name="Google Shape;102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97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26" name="Google Shape;1026;p97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7" name="Google Shape;1027;p97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8" name="Google Shape;1028;p97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9" name="Google Shape;1029;p97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0" name="Google Shape;1030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6" name="Google Shape;103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98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38" name="Google Shape;1038;p98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39" name="Google Shape;1039;p98"/>
          <p:cNvSpPr txBox="1"/>
          <p:nvPr/>
        </p:nvSpPr>
        <p:spPr>
          <a:xfrm>
            <a:off x="415950" y="3685850"/>
            <a:ext cx="831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                                         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Γ, ∆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r1 :=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0" name="Google Shape;1040;p98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1" name="Google Shape;1041;p98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2" name="Google Shape;1042;p98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3" name="Google Shape;1043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9" name="Google Shape;104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99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51" name="Google Shape;1051;p99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2" name="Google Shape;1052;p99"/>
          <p:cNvSpPr txBox="1"/>
          <p:nvPr/>
        </p:nvSpPr>
        <p:spPr>
          <a:xfrm>
            <a:off x="415950" y="3685850"/>
            <a:ext cx="831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                                         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Γ, ∆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r1 :=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⊣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Γ[r1 ↦ {ν:num | ν = 12}], ∆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053" name="Google Shape;1053;p99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4" name="Google Shape;1054;p99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5" name="Google Shape;1055;p99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6" name="Google Shape;1056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0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2" name="Google Shape;106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100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64" name="Google Shape;1064;p100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5" name="Google Shape;1065;p100"/>
          <p:cNvSpPr txBox="1"/>
          <p:nvPr/>
        </p:nvSpPr>
        <p:spPr>
          <a:xfrm>
            <a:off x="415950" y="3685850"/>
            <a:ext cx="831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             Γ, ∆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r1 :=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⊣ Γ[r1 ↦ {ν:num | ν = 12}], ∆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66" name="Google Shape;1066;p100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7" name="Google Shape;1067;p100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8" name="Google Shape;1068;p100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9" name="Google Shape;1069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5" name="Google Shape;107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01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77" name="Google Shape;1077;p101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8" name="Google Shape;1078;p101"/>
          <p:cNvSpPr txBox="1"/>
          <p:nvPr/>
        </p:nvSpPr>
        <p:spPr>
          <a:xfrm>
            <a:off x="415950" y="3685850"/>
            <a:ext cx="831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                                         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Γ, ∆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r1 :=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⊣ Γ[r1 ↦ {ν:num | ν = 12}], ∆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9" name="Google Shape;1079;p101"/>
          <p:cNvSpPr txBox="1"/>
          <p:nvPr/>
        </p:nvSpPr>
        <p:spPr>
          <a:xfrm>
            <a:off x="415950" y="4171650"/>
            <a:ext cx="82029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Γ[r10 ↦ {ν:stk | ν = 512}], ∆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*(r10 - 4) :=</a:t>
            </a:r>
            <a:r>
              <a:rPr baseline="-25000" lang="en" sz="17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endParaRPr sz="1800"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1080" name="Google Shape;1080;p101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1" name="Google Shape;1081;p101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2" name="Google Shape;1082;p101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3" name="Google Shape;1083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What is eBPF?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357438" y="1260800"/>
            <a:ext cx="4146600" cy="3141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System for hotloading code into kernel space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Commonly Used for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Packet filtering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Process monitoring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Security auditing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○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tc.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Used throughout industry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Flow Sensitivity and Type Refinement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9" name="Google Shape;108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02"/>
          <p:cNvSpPr/>
          <p:nvPr/>
        </p:nvSpPr>
        <p:spPr>
          <a:xfrm>
            <a:off x="597936" y="1122525"/>
            <a:ext cx="4496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Environments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 = 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Mapping of registers to types 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Δ = 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Abstraction of memory regions </a:t>
            </a:r>
            <a:endParaRPr sz="1800">
              <a:solidFill>
                <a:srgbClr val="101820"/>
              </a:solidFill>
            </a:endParaRPr>
          </a:p>
        </p:txBody>
      </p:sp>
      <p:sp>
        <p:nvSpPr>
          <p:cNvPr id="1091" name="Google Shape;1091;p102"/>
          <p:cNvSpPr/>
          <p:nvPr/>
        </p:nvSpPr>
        <p:spPr>
          <a:xfrm>
            <a:off x="6030625" y="1122525"/>
            <a:ext cx="2195700" cy="9633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Type Judgements: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E : τ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EB Garamond"/>
              <a:buChar char="●"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Γ, ∆ ⊢ ι ⊣ Γ′, ∆′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2" name="Google Shape;1092;p102"/>
          <p:cNvSpPr txBox="1"/>
          <p:nvPr/>
        </p:nvSpPr>
        <p:spPr>
          <a:xfrm>
            <a:off x="415950" y="3685850"/>
            <a:ext cx="831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                                         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Γ, ∆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r1 :=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⊣ Γ[r1 ↦ {ν:num | ν = 12}], ∆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93" name="Google Shape;1093;p102"/>
          <p:cNvSpPr txBox="1"/>
          <p:nvPr/>
        </p:nvSpPr>
        <p:spPr>
          <a:xfrm>
            <a:off x="415950" y="4171650"/>
            <a:ext cx="82029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Γ[r10 ↦ {ν:stk | ν = 512}], ∆ ⊢  </a:t>
            </a:r>
            <a:r>
              <a:rPr lang="en" sz="1800">
                <a:solidFill>
                  <a:srgbClr val="4255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*(r10 - 4) :=</a:t>
            </a:r>
            <a:r>
              <a:rPr baseline="-25000" lang="en" sz="17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 12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 ⊣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Γ, ∆[stk, 508, {ν:num | ν = 12}]</a:t>
            </a:r>
            <a:endParaRPr sz="1800"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  <p:sp>
        <p:nvSpPr>
          <p:cNvPr id="1094" name="Google Shape;1094;p102"/>
          <p:cNvSpPr txBox="1"/>
          <p:nvPr/>
        </p:nvSpPr>
        <p:spPr>
          <a:xfrm>
            <a:off x="3803613" y="2343925"/>
            <a:ext cx="124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{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ν:τ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| </a:t>
            </a:r>
            <a:r>
              <a:rPr lang="en" sz="1800">
                <a:solidFill>
                  <a:srgbClr val="101820"/>
                </a:solidFill>
                <a:highlight>
                  <a:schemeClr val="accent6"/>
                </a:highlight>
                <a:latin typeface="EB Garamond"/>
                <a:ea typeface="EB Garamond"/>
                <a:cs typeface="EB Garamond"/>
                <a:sym typeface="EB Garamond"/>
              </a:rPr>
              <a:t>P(ν)</a:t>
            </a:r>
            <a:r>
              <a:rPr lang="en" sz="1800">
                <a:solidFill>
                  <a:srgbClr val="101820"/>
                </a:solidFill>
                <a:highlight>
                  <a:schemeClr val="lt1"/>
                </a:highlight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5" name="Google Shape;1095;p102"/>
          <p:cNvSpPr/>
          <p:nvPr/>
        </p:nvSpPr>
        <p:spPr>
          <a:xfrm>
            <a:off x="2452638" y="2958525"/>
            <a:ext cx="1440900" cy="469200"/>
          </a:xfrm>
          <a:prstGeom prst="wedgeRoundRectCallout">
            <a:avLst>
              <a:gd fmla="val 66486" name="adj1"/>
              <a:gd fmla="val -96419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Value Variable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102"/>
          <p:cNvSpPr/>
          <p:nvPr/>
        </p:nvSpPr>
        <p:spPr>
          <a:xfrm>
            <a:off x="4630663" y="2958525"/>
            <a:ext cx="2060700" cy="469200"/>
          </a:xfrm>
          <a:prstGeom prst="wedgeRoundRectCallout">
            <a:avLst>
              <a:gd fmla="val -48780" name="adj1"/>
              <a:gd fmla="val -93510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Refinement Predicate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Google Shape;1097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0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3" name="Google Shape;110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103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5" name="Google Shape;1105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0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1" name="Google Shape;1111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104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0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9" name="Google Shape;111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05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1" name="Google Shape;1121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0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7" name="Google Shape;112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06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9" name="Google Shape;1129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0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5" name="Google Shape;1135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07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Slack variables are an optimization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7" name="Google Shape;1137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0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3" name="Google Shape;114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108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Slack variables are an optimization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5" name="Google Shape;1145;p108"/>
          <p:cNvSpPr txBox="1"/>
          <p:nvPr/>
        </p:nvSpPr>
        <p:spPr>
          <a:xfrm>
            <a:off x="2038325" y="2988850"/>
            <a:ext cx="4813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{ν:pkt | ν = begin + s</a:t>
            </a:r>
            <a:r>
              <a:rPr baseline="-25000"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s</a:t>
            </a:r>
            <a:r>
              <a:rPr baseline="-25000"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∈ [0,4] ∧ begin + 8 ≤ end }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46" name="Google Shape;1146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0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2" name="Google Shape;115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109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Slack variables are an optimization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4" name="Google Shape;1154;p109"/>
          <p:cNvSpPr txBox="1"/>
          <p:nvPr/>
        </p:nvSpPr>
        <p:spPr>
          <a:xfrm>
            <a:off x="2038325" y="2988850"/>
            <a:ext cx="4813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{ν:pkt |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ν = begin + s</a:t>
            </a:r>
            <a:r>
              <a:rPr baseline="-25000"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s</a:t>
            </a:r>
            <a:r>
              <a:rPr baseline="-25000"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∈ [0,4] ∧ begin + 8 ≤ end }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55" name="Google Shape;1155;p109"/>
          <p:cNvSpPr/>
          <p:nvPr/>
        </p:nvSpPr>
        <p:spPr>
          <a:xfrm>
            <a:off x="1526550" y="3790450"/>
            <a:ext cx="1679400" cy="818700"/>
          </a:xfrm>
          <a:prstGeom prst="wedgeRoundRectCallout">
            <a:avLst>
              <a:gd fmla="val 51492" name="adj1"/>
              <a:gd fmla="val -94641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</a:rPr>
              <a:t>The location where the pointer is pointing to</a:t>
            </a:r>
            <a:endParaRPr>
              <a:solidFill>
                <a:srgbClr val="101820"/>
              </a:solidFill>
            </a:endParaRPr>
          </a:p>
        </p:txBody>
      </p:sp>
      <p:sp>
        <p:nvSpPr>
          <p:cNvPr id="1156" name="Google Shape;1156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1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2" name="Google Shape;116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110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Slack variables are an optimization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4" name="Google Shape;1164;p110"/>
          <p:cNvSpPr txBox="1"/>
          <p:nvPr/>
        </p:nvSpPr>
        <p:spPr>
          <a:xfrm>
            <a:off x="2038325" y="2988850"/>
            <a:ext cx="4813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{ν:pkt |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ν = begin + s</a:t>
            </a:r>
            <a:r>
              <a:rPr baseline="-25000"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aseline="-25000"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∈ [0,4]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begin + 8 ≤ end }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65" name="Google Shape;1165;p110"/>
          <p:cNvSpPr/>
          <p:nvPr/>
        </p:nvSpPr>
        <p:spPr>
          <a:xfrm>
            <a:off x="1526550" y="3790450"/>
            <a:ext cx="1679400" cy="818700"/>
          </a:xfrm>
          <a:prstGeom prst="wedgeRoundRectCallout">
            <a:avLst>
              <a:gd fmla="val 51492" name="adj1"/>
              <a:gd fmla="val -94641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</a:rPr>
              <a:t>The location where the pointer is pointing to</a:t>
            </a:r>
            <a:endParaRPr>
              <a:solidFill>
                <a:srgbClr val="101820"/>
              </a:solidFill>
            </a:endParaRPr>
          </a:p>
        </p:txBody>
      </p:sp>
      <p:sp>
        <p:nvSpPr>
          <p:cNvPr id="1166" name="Google Shape;1166;p110"/>
          <p:cNvSpPr/>
          <p:nvPr/>
        </p:nvSpPr>
        <p:spPr>
          <a:xfrm>
            <a:off x="3605375" y="3848950"/>
            <a:ext cx="1679400" cy="818700"/>
          </a:xfrm>
          <a:prstGeom prst="wedgeRoundRectCallout">
            <a:avLst>
              <a:gd fmla="val 9978" name="adj1"/>
              <a:gd fmla="val -99743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</a:rPr>
              <a:t>Constraint on slack variable</a:t>
            </a:r>
            <a:endParaRPr>
              <a:solidFill>
                <a:srgbClr val="101820"/>
              </a:solidFill>
            </a:endParaRPr>
          </a:p>
        </p:txBody>
      </p:sp>
      <p:sp>
        <p:nvSpPr>
          <p:cNvPr id="1167" name="Google Shape;1167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1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782F40"/>
          </a:solidFill>
          <a:ln cap="flat" cmpd="sng" w="9525">
            <a:solidFill>
              <a:srgbClr val="782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rPr>
              <a:t>Handling Packet Pointers</a:t>
            </a:r>
            <a:endParaRPr>
              <a:solidFill>
                <a:srgbClr val="CEB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3" name="Google Shape;1173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592" y="0"/>
            <a:ext cx="95740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11"/>
          <p:cNvSpPr/>
          <p:nvPr/>
        </p:nvSpPr>
        <p:spPr>
          <a:xfrm>
            <a:off x="1577250" y="1096775"/>
            <a:ext cx="5989500" cy="1475100"/>
          </a:xfrm>
          <a:prstGeom prst="roundRect">
            <a:avLst>
              <a:gd fmla="val 16667" name="adj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Size of packet unknown at compile time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Make sure program has runtime check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Special symbols for the packet (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begin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end</a:t>
            </a: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Invariant:</a:t>
            </a:r>
            <a:r>
              <a:rPr lang="en" sz="1800">
                <a:solidFill>
                  <a:srgbClr val="10182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425563"/>
                </a:solidFill>
                <a:latin typeface="Consolas"/>
                <a:ea typeface="Consolas"/>
                <a:cs typeface="Consolas"/>
                <a:sym typeface="Consolas"/>
              </a:rPr>
              <a:t>meta ≤ begin ≤ end</a:t>
            </a:r>
            <a:endParaRPr sz="1800">
              <a:solidFill>
                <a:srgbClr val="42556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Slack variables are an optimization</a:t>
            </a:r>
            <a:endParaRPr sz="1800"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5" name="Google Shape;1175;p111"/>
          <p:cNvSpPr txBox="1"/>
          <p:nvPr/>
        </p:nvSpPr>
        <p:spPr>
          <a:xfrm>
            <a:off x="2038325" y="2988850"/>
            <a:ext cx="48135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{ν:pkt |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ν = begin + s</a:t>
            </a:r>
            <a:r>
              <a:rPr baseline="-25000"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aseline="-25000"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0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∈ [0,4]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∧ </a:t>
            </a:r>
            <a:r>
              <a:rPr lang="en" sz="1800">
                <a:solidFill>
                  <a:srgbClr val="10182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begin + 8 ≤ end</a:t>
            </a:r>
            <a:r>
              <a:rPr lang="en" sz="1800">
                <a:solidFill>
                  <a:srgbClr val="101820"/>
                </a:solidFill>
                <a:latin typeface="EB Garamond"/>
                <a:ea typeface="EB Garamond"/>
                <a:cs typeface="EB Garamond"/>
                <a:sym typeface="EB Garamond"/>
              </a:rPr>
              <a:t> }</a:t>
            </a:r>
            <a:endParaRPr sz="1800">
              <a:solidFill>
                <a:srgbClr val="10182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76" name="Google Shape;1176;p111"/>
          <p:cNvSpPr/>
          <p:nvPr/>
        </p:nvSpPr>
        <p:spPr>
          <a:xfrm>
            <a:off x="1526550" y="3790450"/>
            <a:ext cx="1679400" cy="818700"/>
          </a:xfrm>
          <a:prstGeom prst="wedgeRoundRectCallout">
            <a:avLst>
              <a:gd fmla="val 51492" name="adj1"/>
              <a:gd fmla="val -94641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</a:rPr>
              <a:t>The location where the pointer is pointing to</a:t>
            </a:r>
            <a:endParaRPr>
              <a:solidFill>
                <a:srgbClr val="101820"/>
              </a:solidFill>
            </a:endParaRPr>
          </a:p>
        </p:txBody>
      </p:sp>
      <p:sp>
        <p:nvSpPr>
          <p:cNvPr id="1177" name="Google Shape;1177;p111"/>
          <p:cNvSpPr/>
          <p:nvPr/>
        </p:nvSpPr>
        <p:spPr>
          <a:xfrm>
            <a:off x="6004950" y="3952750"/>
            <a:ext cx="1612500" cy="494100"/>
          </a:xfrm>
          <a:prstGeom prst="wedgeRoundRectCallout">
            <a:avLst>
              <a:gd fmla="val -58809" name="adj1"/>
              <a:gd fmla="val -165265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  <a:latin typeface="Open Sans"/>
                <a:ea typeface="Open Sans"/>
                <a:cs typeface="Open Sans"/>
                <a:sym typeface="Open Sans"/>
              </a:rPr>
              <a:t>Safety Condition</a:t>
            </a:r>
            <a:endParaRPr>
              <a:solidFill>
                <a:srgbClr val="10182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8" name="Google Shape;1178;p111"/>
          <p:cNvSpPr/>
          <p:nvPr/>
        </p:nvSpPr>
        <p:spPr>
          <a:xfrm>
            <a:off x="3605375" y="3848950"/>
            <a:ext cx="1679400" cy="818700"/>
          </a:xfrm>
          <a:prstGeom prst="wedgeRoundRectCallout">
            <a:avLst>
              <a:gd fmla="val 9978" name="adj1"/>
              <a:gd fmla="val -99743" name="adj2"/>
              <a:gd fmla="val 0" name="adj3"/>
            </a:avLst>
          </a:prstGeom>
          <a:solidFill>
            <a:srgbClr val="DFD1A7"/>
          </a:solidFill>
          <a:ln cap="flat" cmpd="sng" w="9525">
            <a:solidFill>
              <a:srgbClr val="DFD1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1820"/>
                </a:solidFill>
              </a:rPr>
              <a:t>Constraint on slack variable</a:t>
            </a:r>
            <a:endParaRPr>
              <a:solidFill>
                <a:srgbClr val="101820"/>
              </a:solidFill>
            </a:endParaRPr>
          </a:p>
        </p:txBody>
      </p:sp>
      <p:sp>
        <p:nvSpPr>
          <p:cNvPr id="1179" name="Google Shape;1179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